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7" r:id="rId2"/>
    <p:sldId id="268" r:id="rId3"/>
    <p:sldId id="275" r:id="rId4"/>
    <p:sldId id="269" r:id="rId5"/>
    <p:sldId id="259" r:id="rId6"/>
    <p:sldId id="260" r:id="rId7"/>
    <p:sldId id="261" r:id="rId8"/>
    <p:sldId id="270" r:id="rId9"/>
    <p:sldId id="271" r:id="rId10"/>
    <p:sldId id="272" r:id="rId11"/>
    <p:sldId id="274"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4A92C6B-A82C-42F0-A452-AB968DF27BF7}" type="datetimeFigureOut">
              <a:rPr lang="en-US" smtClean="0"/>
              <a:pPr/>
              <a:t>8/11/2017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2A97EC6-0A2B-4C6E-BC80-21F323E01771}" type="slidenum">
              <a:rPr lang="en-US" smtClean="0"/>
              <a:pPr/>
              <a:t>‹#›</a:t>
            </a:fld>
            <a:endParaRPr lang="en-US"/>
          </a:p>
        </p:txBody>
      </p:sp>
    </p:spTree>
    <p:extLst>
      <p:ext uri="{BB962C8B-B14F-4D97-AF65-F5344CB8AC3E}">
        <p14:creationId xmlns:p14="http://schemas.microsoft.com/office/powerpoint/2010/main" val="345699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791753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E31770-499A-4C86-914D-B4B0DBBEFA33}" type="datetimeFigureOut">
              <a:rPr lang="en-US" smtClean="0"/>
              <a:pPr/>
              <a:t>8/11/2017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13FEE8F-BDA5-466C-B406-588D89B980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E31770-499A-4C86-914D-B4B0DBBEFA33}" type="datetimeFigureOut">
              <a:rPr lang="en-US" smtClean="0"/>
              <a:pPr/>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FEE8F-BDA5-466C-B406-588D89B980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E31770-499A-4C86-914D-B4B0DBBEFA33}" type="datetimeFigureOut">
              <a:rPr lang="en-US" smtClean="0"/>
              <a:pPr/>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FEE8F-BDA5-466C-B406-588D89B980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E31770-499A-4C86-914D-B4B0DBBEFA33}" type="datetimeFigureOut">
              <a:rPr lang="en-US" smtClean="0"/>
              <a:pPr/>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FEE8F-BDA5-466C-B406-588D89B980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E31770-499A-4C86-914D-B4B0DBBEFA33}" type="datetimeFigureOut">
              <a:rPr lang="en-US" smtClean="0"/>
              <a:pPr/>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FEE8F-BDA5-466C-B406-588D89B980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E31770-499A-4C86-914D-B4B0DBBEFA33}" type="datetimeFigureOut">
              <a:rPr lang="en-US" smtClean="0"/>
              <a:pPr/>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3FEE8F-BDA5-466C-B406-588D89B980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E31770-499A-4C86-914D-B4B0DBBEFA33}" type="datetimeFigureOut">
              <a:rPr lang="en-US" smtClean="0"/>
              <a:pPr/>
              <a:t>8/11/2017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3FEE8F-BDA5-466C-B406-588D89B980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E31770-499A-4C86-914D-B4B0DBBEFA33}" type="datetimeFigureOut">
              <a:rPr lang="en-US" smtClean="0"/>
              <a:pPr/>
              <a:t>8/11/2017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3FEE8F-BDA5-466C-B406-588D89B980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E31770-499A-4C86-914D-B4B0DBBEFA33}" type="datetimeFigureOut">
              <a:rPr lang="en-US" smtClean="0"/>
              <a:pPr/>
              <a:t>8/11/2017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3FEE8F-BDA5-466C-B406-588D89B980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E31770-499A-4C86-914D-B4B0DBBEFA33}" type="datetimeFigureOut">
              <a:rPr lang="en-US" smtClean="0"/>
              <a:pPr/>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3FEE8F-BDA5-466C-B406-588D89B980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E31770-499A-4C86-914D-B4B0DBBEFA33}" type="datetimeFigureOut">
              <a:rPr lang="en-US" smtClean="0"/>
              <a:pPr/>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13FEE8F-BDA5-466C-B406-588D89B9808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E31770-499A-4C86-914D-B4B0DBBEFA33}" type="datetimeFigureOut">
              <a:rPr lang="en-US" smtClean="0"/>
              <a:pPr/>
              <a:t>8/11/2017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3FEE8F-BDA5-466C-B406-588D89B9808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200"/>
            <a:ext cx="8229600" cy="2971800"/>
          </a:xfrm>
        </p:spPr>
        <p:txBody>
          <a:bodyPr>
            <a:normAutofit fontScale="90000"/>
          </a:bodyPr>
          <a:lstStyle/>
          <a:p>
            <a:pPr algn="ctr"/>
            <a:r>
              <a:rPr lang="en-US" dirty="0">
                <a:solidFill>
                  <a:schemeClr val="tx1"/>
                </a:solidFill>
              </a:rPr>
              <a:t>District Mapping Process</a:t>
            </a:r>
            <a:br>
              <a:rPr lang="en-US" dirty="0">
                <a:solidFill>
                  <a:schemeClr val="tx1"/>
                </a:solidFill>
              </a:rPr>
            </a:br>
            <a:r>
              <a:rPr lang="en-US" dirty="0">
                <a:solidFill>
                  <a:schemeClr val="tx1"/>
                </a:solidFill>
              </a:rPr>
              <a:t>City of West Covina</a:t>
            </a:r>
            <a:br>
              <a:rPr lang="en-US" dirty="0">
                <a:solidFill>
                  <a:schemeClr val="tx1"/>
                </a:solidFill>
              </a:rPr>
            </a:br>
            <a:r>
              <a:rPr lang="en-US" dirty="0">
                <a:solidFill>
                  <a:schemeClr val="tx1"/>
                </a:solidFill>
              </a:rPr>
              <a:t>July 31, </a:t>
            </a:r>
            <a:r>
              <a:rPr lang="en-US" dirty="0" smtClean="0">
                <a:solidFill>
                  <a:schemeClr val="tx1"/>
                </a:solidFill>
              </a:rPr>
              <a:t>2017 and</a:t>
            </a:r>
            <a:br>
              <a:rPr lang="en-US" dirty="0" smtClean="0">
                <a:solidFill>
                  <a:schemeClr val="tx1"/>
                </a:solidFill>
              </a:rPr>
            </a:br>
            <a:r>
              <a:rPr lang="en-US" dirty="0" smtClean="0">
                <a:solidFill>
                  <a:schemeClr val="tx1"/>
                </a:solidFill>
              </a:rPr>
              <a:t>August 9, 2017</a:t>
            </a:r>
            <a:endParaRPr lang="en-US" dirty="0">
              <a:solidFill>
                <a:schemeClr val="tx1"/>
              </a:solidFill>
            </a:endParaRPr>
          </a:p>
        </p:txBody>
      </p:sp>
    </p:spTree>
    <p:extLst>
      <p:ext uri="{BB962C8B-B14F-4D97-AF65-F5344CB8AC3E}">
        <p14:creationId xmlns:p14="http://schemas.microsoft.com/office/powerpoint/2010/main" val="1935092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Input Requested</a:t>
            </a:r>
          </a:p>
        </p:txBody>
      </p:sp>
      <p:sp>
        <p:nvSpPr>
          <p:cNvPr id="3" name="Content Placeholder 2"/>
          <p:cNvSpPr>
            <a:spLocks noGrp="1"/>
          </p:cNvSpPr>
          <p:nvPr>
            <p:ph idx="1"/>
          </p:nvPr>
        </p:nvSpPr>
        <p:spPr/>
        <p:txBody>
          <a:bodyPr>
            <a:normAutofit/>
          </a:bodyPr>
          <a:lstStyle/>
          <a:p>
            <a:r>
              <a:rPr lang="en-US" dirty="0"/>
              <a:t>What parks, shopping centers, or other features are naturally part of your neighborhood, but not others?</a:t>
            </a:r>
          </a:p>
          <a:p>
            <a:r>
              <a:rPr lang="en-US" dirty="0"/>
              <a:t>Is your neighborhood ethnically diverse or homogenous?</a:t>
            </a:r>
          </a:p>
          <a:p>
            <a:r>
              <a:rPr lang="en-US" dirty="0"/>
              <a:t>What other pre-established boundaries influence communities of interest (i.e., water districts, fire districts, AYSO/Little League boundaries)?</a:t>
            </a:r>
          </a:p>
          <a:p>
            <a:pPr marL="393192" lvl="1" indent="0">
              <a:buNone/>
            </a:pPr>
            <a:endParaRPr lang="en-US" dirty="0"/>
          </a:p>
          <a:p>
            <a:pPr marL="0" indent="0">
              <a:buNone/>
            </a:pPr>
            <a:endParaRPr lang="en-US" dirty="0"/>
          </a:p>
        </p:txBody>
      </p:sp>
    </p:spTree>
    <p:extLst>
      <p:ext uri="{BB962C8B-B14F-4D97-AF65-F5344CB8AC3E}">
        <p14:creationId xmlns:p14="http://schemas.microsoft.com/office/powerpoint/2010/main" val="3413075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District Mapping</a:t>
            </a:r>
          </a:p>
        </p:txBody>
      </p:sp>
      <p:sp>
        <p:nvSpPr>
          <p:cNvPr id="5" name="Content Placeholder 4">
            <a:extLst>
              <a:ext uri="{FF2B5EF4-FFF2-40B4-BE49-F238E27FC236}">
                <a16:creationId xmlns="" xmlns:a16="http://schemas.microsoft.com/office/drawing/2014/main" id="{F0800A2F-B6F2-4A91-ACD1-E7FC8776CDB5}"/>
              </a:ext>
            </a:extLst>
          </p:cNvPr>
          <p:cNvSpPr>
            <a:spLocks noGrp="1"/>
          </p:cNvSpPr>
          <p:nvPr>
            <p:ph idx="1"/>
          </p:nvPr>
        </p:nvSpPr>
        <p:spPr>
          <a:xfrm>
            <a:off x="457200" y="2286000"/>
            <a:ext cx="8229600" cy="4038600"/>
          </a:xfrm>
        </p:spPr>
        <p:txBody>
          <a:bodyPr/>
          <a:lstStyle/>
          <a:p>
            <a:r>
              <a:rPr lang="en-US" dirty="0"/>
              <a:t>Public Participation Kits are available in the back of the room and online at www.WestCovina.org/Districts</a:t>
            </a:r>
            <a:br>
              <a:rPr lang="en-US" dirty="0"/>
            </a:br>
            <a:endParaRPr lang="en-US" dirty="0"/>
          </a:p>
          <a:p>
            <a:r>
              <a:rPr lang="en-US" dirty="0"/>
              <a:t>Submit your draft map tonight or via email to: WestCovina@ndcresearch.com</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126458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Overall Process</a:t>
            </a:r>
          </a:p>
        </p:txBody>
      </p:sp>
      <p:sp>
        <p:nvSpPr>
          <p:cNvPr id="3" name="Content Placeholder 2"/>
          <p:cNvSpPr>
            <a:spLocks noGrp="1"/>
          </p:cNvSpPr>
          <p:nvPr>
            <p:ph idx="1"/>
          </p:nvPr>
        </p:nvSpPr>
        <p:spPr/>
        <p:txBody>
          <a:bodyPr>
            <a:normAutofit/>
          </a:bodyPr>
          <a:lstStyle/>
          <a:p>
            <a:pPr lvl="0">
              <a:buClr>
                <a:srgbClr val="C32D2E"/>
              </a:buClr>
            </a:pPr>
            <a:r>
              <a:rPr lang="en-US" sz="2800" dirty="0">
                <a:solidFill>
                  <a:prstClr val="black"/>
                </a:solidFill>
              </a:rPr>
              <a:t>Community Participation Plan adopted June 2017</a:t>
            </a:r>
          </a:p>
          <a:p>
            <a:pPr>
              <a:buClr>
                <a:srgbClr val="C32D2E"/>
              </a:buClr>
            </a:pPr>
            <a:r>
              <a:rPr lang="en-US" sz="2800" dirty="0">
                <a:solidFill>
                  <a:prstClr val="black"/>
                </a:solidFill>
              </a:rPr>
              <a:t>First Public Hearing, July 18, 2017</a:t>
            </a:r>
          </a:p>
          <a:p>
            <a:pPr>
              <a:buClr>
                <a:srgbClr val="C32D2E"/>
              </a:buClr>
            </a:pPr>
            <a:r>
              <a:rPr lang="en-US" sz="2800" dirty="0">
                <a:solidFill>
                  <a:prstClr val="black"/>
                </a:solidFill>
              </a:rPr>
              <a:t>Community Meetings  to discuss districting and solicit community feedback</a:t>
            </a:r>
          </a:p>
          <a:p>
            <a:pPr lvl="1">
              <a:buClr>
                <a:srgbClr val="C32D2E"/>
              </a:buClr>
            </a:pPr>
            <a:r>
              <a:rPr lang="en-US" sz="2600" dirty="0">
                <a:solidFill>
                  <a:prstClr val="black"/>
                </a:solidFill>
              </a:rPr>
              <a:t>July 31</a:t>
            </a:r>
            <a:r>
              <a:rPr lang="en-US" sz="2600" baseline="30000" dirty="0">
                <a:solidFill>
                  <a:prstClr val="black"/>
                </a:solidFill>
              </a:rPr>
              <a:t>st</a:t>
            </a:r>
            <a:r>
              <a:rPr lang="en-US" sz="2600" dirty="0">
                <a:solidFill>
                  <a:prstClr val="black"/>
                </a:solidFill>
              </a:rPr>
              <a:t> 6:30pm – Cameron Community Center</a:t>
            </a:r>
          </a:p>
          <a:p>
            <a:pPr lvl="1">
              <a:buClr>
                <a:srgbClr val="C32D2E"/>
              </a:buClr>
            </a:pPr>
            <a:r>
              <a:rPr lang="en-US" sz="2600" dirty="0">
                <a:solidFill>
                  <a:prstClr val="black"/>
                </a:solidFill>
              </a:rPr>
              <a:t>August 9</a:t>
            </a:r>
            <a:r>
              <a:rPr lang="en-US" sz="2600" baseline="30000" dirty="0">
                <a:solidFill>
                  <a:prstClr val="black"/>
                </a:solidFill>
              </a:rPr>
              <a:t>th</a:t>
            </a:r>
            <a:r>
              <a:rPr lang="en-US" sz="2600" dirty="0">
                <a:solidFill>
                  <a:prstClr val="black"/>
                </a:solidFill>
              </a:rPr>
              <a:t> at 7pm – Shadow Oak Park </a:t>
            </a:r>
          </a:p>
          <a:p>
            <a:pPr marL="393192" lvl="1" indent="0">
              <a:buClr>
                <a:srgbClr val="C32D2E"/>
              </a:buClr>
              <a:buNone/>
            </a:pPr>
            <a:endParaRPr lang="en-US" sz="2600" dirty="0">
              <a:solidFill>
                <a:prstClr val="black"/>
              </a:solidFill>
            </a:endParaRPr>
          </a:p>
          <a:p>
            <a:pPr>
              <a:buClr>
                <a:srgbClr val="C32D2E"/>
              </a:buClr>
            </a:pPr>
            <a:r>
              <a:rPr lang="en-US" sz="2800" dirty="0">
                <a:solidFill>
                  <a:prstClr val="black"/>
                </a:solidFill>
              </a:rPr>
              <a:t>Second Public Hearing, August 15, 2017</a:t>
            </a:r>
          </a:p>
          <a:p>
            <a:pPr marL="0" indent="0">
              <a:buNone/>
            </a:pPr>
            <a:endParaRPr lang="en-US" dirty="0"/>
          </a:p>
        </p:txBody>
      </p:sp>
    </p:spTree>
    <p:extLst>
      <p:ext uri="{BB962C8B-B14F-4D97-AF65-F5344CB8AC3E}">
        <p14:creationId xmlns:p14="http://schemas.microsoft.com/office/powerpoint/2010/main" val="3870535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Overall Process - Continued</a:t>
            </a:r>
          </a:p>
        </p:txBody>
      </p:sp>
      <p:sp>
        <p:nvSpPr>
          <p:cNvPr id="3" name="Content Placeholder 2"/>
          <p:cNvSpPr>
            <a:spLocks noGrp="1"/>
          </p:cNvSpPr>
          <p:nvPr>
            <p:ph idx="1"/>
          </p:nvPr>
        </p:nvSpPr>
        <p:spPr>
          <a:xfrm>
            <a:off x="457200" y="2286000"/>
            <a:ext cx="8229600" cy="4389120"/>
          </a:xfrm>
        </p:spPr>
        <p:txBody>
          <a:bodyPr>
            <a:normAutofit/>
          </a:bodyPr>
          <a:lstStyle/>
          <a:p>
            <a:pPr>
              <a:buClr>
                <a:srgbClr val="C32D2E"/>
              </a:buClr>
            </a:pPr>
            <a:r>
              <a:rPr lang="en-US" dirty="0">
                <a:solidFill>
                  <a:prstClr val="black"/>
                </a:solidFill>
              </a:rPr>
              <a:t>Third Public Hearing, September 19</a:t>
            </a:r>
            <a:r>
              <a:rPr lang="en-US" baseline="30000" dirty="0">
                <a:solidFill>
                  <a:prstClr val="black"/>
                </a:solidFill>
              </a:rPr>
              <a:t>th</a:t>
            </a:r>
            <a:r>
              <a:rPr lang="en-US" dirty="0">
                <a:solidFill>
                  <a:prstClr val="black"/>
                </a:solidFill>
              </a:rPr>
              <a:t> (tentative)</a:t>
            </a:r>
          </a:p>
          <a:p>
            <a:pPr marL="0" indent="0">
              <a:buClr>
                <a:srgbClr val="C32D2E"/>
              </a:buClr>
              <a:buNone/>
            </a:pPr>
            <a:endParaRPr lang="en-US" dirty="0">
              <a:solidFill>
                <a:prstClr val="black"/>
              </a:solidFill>
            </a:endParaRPr>
          </a:p>
          <a:p>
            <a:pPr>
              <a:buClr>
                <a:srgbClr val="C32D2E"/>
              </a:buClr>
            </a:pPr>
            <a:r>
              <a:rPr lang="en-US" dirty="0">
                <a:solidFill>
                  <a:prstClr val="black"/>
                </a:solidFill>
              </a:rPr>
              <a:t>Additional community meetings to review maps and solicit public input </a:t>
            </a:r>
          </a:p>
          <a:p>
            <a:pPr lvl="2">
              <a:buClr>
                <a:srgbClr val="C32D2E"/>
              </a:buClr>
            </a:pPr>
            <a:r>
              <a:rPr lang="en-US" sz="2400" dirty="0">
                <a:solidFill>
                  <a:prstClr val="black"/>
                </a:solidFill>
              </a:rPr>
              <a:t>September 30</a:t>
            </a:r>
            <a:r>
              <a:rPr lang="en-US" sz="2400" baseline="30000" dirty="0">
                <a:solidFill>
                  <a:prstClr val="black"/>
                </a:solidFill>
              </a:rPr>
              <a:t>th</a:t>
            </a:r>
            <a:r>
              <a:rPr lang="en-US" sz="2400" dirty="0">
                <a:solidFill>
                  <a:prstClr val="black"/>
                </a:solidFill>
              </a:rPr>
              <a:t> at 10am - Cameron Community Center</a:t>
            </a:r>
          </a:p>
          <a:p>
            <a:pPr lvl="2">
              <a:buClr>
                <a:srgbClr val="C32D2E"/>
              </a:buClr>
            </a:pPr>
            <a:r>
              <a:rPr lang="en-US" sz="2400" dirty="0">
                <a:solidFill>
                  <a:prstClr val="black"/>
                </a:solidFill>
              </a:rPr>
              <a:t>October 12</a:t>
            </a:r>
            <a:r>
              <a:rPr lang="en-US" sz="2400" baseline="30000" dirty="0">
                <a:solidFill>
                  <a:prstClr val="black"/>
                </a:solidFill>
              </a:rPr>
              <a:t>th</a:t>
            </a:r>
            <a:r>
              <a:rPr lang="en-US" sz="2400" dirty="0">
                <a:solidFill>
                  <a:prstClr val="black"/>
                </a:solidFill>
              </a:rPr>
              <a:t> at 6:30pm - West Covina Senior Center</a:t>
            </a:r>
          </a:p>
        </p:txBody>
      </p:sp>
    </p:spTree>
    <p:extLst>
      <p:ext uri="{BB962C8B-B14F-4D97-AF65-F5344CB8AC3E}">
        <p14:creationId xmlns:p14="http://schemas.microsoft.com/office/powerpoint/2010/main" val="731479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Overall Process - Continued</a:t>
            </a:r>
          </a:p>
        </p:txBody>
      </p:sp>
      <p:sp>
        <p:nvSpPr>
          <p:cNvPr id="3" name="Content Placeholder 2"/>
          <p:cNvSpPr>
            <a:spLocks noGrp="1"/>
          </p:cNvSpPr>
          <p:nvPr>
            <p:ph idx="1"/>
          </p:nvPr>
        </p:nvSpPr>
        <p:spPr>
          <a:xfrm>
            <a:off x="457200" y="2362200"/>
            <a:ext cx="8229600" cy="4389120"/>
          </a:xfrm>
        </p:spPr>
        <p:txBody>
          <a:bodyPr>
            <a:normAutofit/>
          </a:bodyPr>
          <a:lstStyle/>
          <a:p>
            <a:pPr>
              <a:buClr>
                <a:srgbClr val="C32D2E"/>
              </a:buClr>
            </a:pPr>
            <a:r>
              <a:rPr lang="en-US" dirty="0">
                <a:solidFill>
                  <a:prstClr val="black"/>
                </a:solidFill>
              </a:rPr>
              <a:t>Fourth Public Hearing, November 7</a:t>
            </a:r>
            <a:r>
              <a:rPr lang="en-US" baseline="30000" dirty="0">
                <a:solidFill>
                  <a:prstClr val="black"/>
                </a:solidFill>
              </a:rPr>
              <a:t>th</a:t>
            </a:r>
            <a:r>
              <a:rPr lang="en-US" dirty="0">
                <a:solidFill>
                  <a:prstClr val="black"/>
                </a:solidFill>
              </a:rPr>
              <a:t> (tentative)– For Selection of map and introduction of ordinance with boundaries and designation of order of districts for election (to be complete by December 16, 2017)</a:t>
            </a:r>
          </a:p>
          <a:p>
            <a:pPr>
              <a:buClr>
                <a:srgbClr val="C32D2E"/>
              </a:buClr>
            </a:pPr>
            <a:endParaRPr lang="en-US" dirty="0">
              <a:solidFill>
                <a:prstClr val="black"/>
              </a:solidFill>
            </a:endParaRPr>
          </a:p>
          <a:p>
            <a:pPr lvl="0">
              <a:buClr>
                <a:srgbClr val="C32D2E"/>
              </a:buClr>
            </a:pPr>
            <a:r>
              <a:rPr lang="en-US" dirty="0">
                <a:solidFill>
                  <a:prstClr val="black"/>
                </a:solidFill>
              </a:rPr>
              <a:t>District-Based election system November 6, 2018</a:t>
            </a:r>
            <a:endParaRPr lang="en-US" dirty="0"/>
          </a:p>
        </p:txBody>
      </p:sp>
    </p:spTree>
    <p:extLst>
      <p:ext uri="{BB962C8B-B14F-4D97-AF65-F5344CB8AC3E}">
        <p14:creationId xmlns:p14="http://schemas.microsoft.com/office/powerpoint/2010/main" val="2959937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495" y="1371600"/>
            <a:ext cx="8229600" cy="1143000"/>
          </a:xfrm>
        </p:spPr>
        <p:txBody>
          <a:bodyPr>
            <a:normAutofit fontScale="90000"/>
          </a:bodyPr>
          <a:lstStyle/>
          <a:p>
            <a:pPr lvl="0">
              <a:spcBef>
                <a:spcPct val="20000"/>
              </a:spcBef>
              <a:buClr>
                <a:srgbClr val="C32D2E"/>
              </a:buClr>
              <a:buSzPct val="95000"/>
            </a:pPr>
            <a:r>
              <a:rPr lang="en-US" sz="3600" dirty="0">
                <a:solidFill>
                  <a:prstClr val="black"/>
                </a:solidFill>
                <a:latin typeface="Constantia"/>
                <a:ea typeface="+mn-ea"/>
                <a:cs typeface="+mn-cs"/>
              </a:rPr>
              <a:t>Public engagement and mapping process</a:t>
            </a:r>
            <a:br>
              <a:rPr lang="en-US" sz="3600" dirty="0">
                <a:solidFill>
                  <a:prstClr val="black"/>
                </a:solidFill>
                <a:latin typeface="Constantia"/>
                <a:ea typeface="+mn-ea"/>
                <a:cs typeface="+mn-cs"/>
              </a:rPr>
            </a:br>
            <a:r>
              <a:rPr lang="en-US" sz="3600" b="1" dirty="0"/>
              <a:t/>
            </a:r>
            <a:br>
              <a:rPr lang="en-US" sz="3600" b="1" dirty="0"/>
            </a:br>
            <a:endParaRPr lang="en-US" sz="3600" b="1" dirty="0"/>
          </a:p>
        </p:txBody>
      </p:sp>
      <p:sp>
        <p:nvSpPr>
          <p:cNvPr id="3" name="Content Placeholder 2"/>
          <p:cNvSpPr>
            <a:spLocks noGrp="1"/>
          </p:cNvSpPr>
          <p:nvPr>
            <p:ph idx="1"/>
          </p:nvPr>
        </p:nvSpPr>
        <p:spPr>
          <a:xfrm>
            <a:off x="675945" y="1823676"/>
            <a:ext cx="7886700" cy="4412532"/>
          </a:xfrm>
        </p:spPr>
        <p:txBody>
          <a:bodyPr>
            <a:normAutofit/>
          </a:bodyPr>
          <a:lstStyle/>
          <a:p>
            <a:r>
              <a:rPr lang="en-US" sz="2400" dirty="0">
                <a:solidFill>
                  <a:prstClr val="black"/>
                </a:solidFill>
              </a:rPr>
              <a:t>Demographer  -- National Demographics Corporation</a:t>
            </a:r>
          </a:p>
          <a:p>
            <a:endParaRPr lang="en-US" sz="2400" dirty="0">
              <a:solidFill>
                <a:prstClr val="black"/>
              </a:solidFill>
            </a:endParaRPr>
          </a:p>
          <a:p>
            <a:r>
              <a:rPr lang="en-US" sz="2400" dirty="0">
                <a:solidFill>
                  <a:prstClr val="black"/>
                </a:solidFill>
              </a:rPr>
              <a:t>The demographer gathers census information on total population in the City, how population is distributed in the City, Voting Age Population (i.e., All Residents age 18 and over, regardless of citizenship status); Citizen Voting Age Population (i.e., eligible voters), Voter Registration (i.e., voters who are registered), ethnic makeup, party affiliation, income and language information.</a:t>
            </a:r>
          </a:p>
        </p:txBody>
      </p:sp>
    </p:spTree>
    <p:extLst>
      <p:ext uri="{BB962C8B-B14F-4D97-AF65-F5344CB8AC3E}">
        <p14:creationId xmlns:p14="http://schemas.microsoft.com/office/powerpoint/2010/main" val="3189935713"/>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192" y="1288288"/>
            <a:ext cx="8229600" cy="1143000"/>
          </a:xfrm>
        </p:spPr>
        <p:txBody>
          <a:bodyPr>
            <a:normAutofit/>
          </a:bodyPr>
          <a:lstStyle/>
          <a:p>
            <a:r>
              <a:rPr lang="en-US" sz="3600" b="1" dirty="0"/>
              <a:t>District Map Considerations</a:t>
            </a:r>
            <a:br>
              <a:rPr lang="en-US" sz="3600" b="1" dirty="0"/>
            </a:br>
            <a:endParaRPr lang="en-US" sz="3600" b="1" dirty="0"/>
          </a:p>
        </p:txBody>
      </p:sp>
      <p:sp>
        <p:nvSpPr>
          <p:cNvPr id="3" name="Content Placeholder 2"/>
          <p:cNvSpPr>
            <a:spLocks noGrp="1"/>
          </p:cNvSpPr>
          <p:nvPr>
            <p:ph idx="1"/>
          </p:nvPr>
        </p:nvSpPr>
        <p:spPr>
          <a:xfrm>
            <a:off x="1295400" y="2184400"/>
            <a:ext cx="7010400" cy="4216400"/>
          </a:xfrm>
        </p:spPr>
        <p:txBody>
          <a:bodyPr>
            <a:normAutofit fontScale="92500" lnSpcReduction="10000"/>
          </a:bodyPr>
          <a:lstStyle/>
          <a:p>
            <a:r>
              <a:rPr lang="en-US" dirty="0"/>
              <a:t>Legal Requirements</a:t>
            </a:r>
          </a:p>
          <a:p>
            <a:pPr lvl="1"/>
            <a:r>
              <a:rPr lang="en-US" sz="2200" dirty="0"/>
              <a:t>Settlement Agreement</a:t>
            </a:r>
          </a:p>
          <a:p>
            <a:pPr lvl="1"/>
            <a:r>
              <a:rPr lang="en-US" sz="2200" dirty="0"/>
              <a:t>Applicable Laws</a:t>
            </a:r>
          </a:p>
          <a:p>
            <a:pPr lvl="1"/>
            <a:r>
              <a:rPr lang="en-US" sz="2200" dirty="0"/>
              <a:t>District Populations must be equal</a:t>
            </a:r>
          </a:p>
          <a:p>
            <a:pPr marL="171450" indent="0">
              <a:buNone/>
            </a:pPr>
            <a:endParaRPr lang="en-US" sz="1900" dirty="0"/>
          </a:p>
          <a:p>
            <a:r>
              <a:rPr lang="en-US" dirty="0"/>
              <a:t>Public Input</a:t>
            </a:r>
          </a:p>
          <a:p>
            <a:pPr marL="0" indent="0">
              <a:buNone/>
            </a:pPr>
            <a:endParaRPr lang="en-US" sz="1900" dirty="0"/>
          </a:p>
          <a:p>
            <a:r>
              <a:rPr lang="en-US" dirty="0"/>
              <a:t>Geography</a:t>
            </a:r>
          </a:p>
          <a:p>
            <a:pPr lvl="1">
              <a:spcBef>
                <a:spcPts val="312"/>
              </a:spcBef>
            </a:pPr>
            <a:r>
              <a:rPr lang="en-US" sz="2200" dirty="0"/>
              <a:t>Neighborhoods</a:t>
            </a:r>
          </a:p>
          <a:p>
            <a:pPr lvl="1">
              <a:spcBef>
                <a:spcPts val="312"/>
              </a:spcBef>
            </a:pPr>
            <a:r>
              <a:rPr lang="en-US" sz="2200" dirty="0"/>
              <a:t>Physical Layout/Topography</a:t>
            </a:r>
          </a:p>
          <a:p>
            <a:pPr lvl="1">
              <a:spcBef>
                <a:spcPts val="312"/>
              </a:spcBef>
            </a:pPr>
            <a:r>
              <a:rPr lang="en-US" sz="2200" dirty="0"/>
              <a:t>Compact/Contiguous</a:t>
            </a:r>
          </a:p>
          <a:p>
            <a:pPr lvl="1">
              <a:spcBef>
                <a:spcPts val="312"/>
              </a:spcBef>
            </a:pPr>
            <a:r>
              <a:rPr lang="en-US" sz="2200" dirty="0"/>
              <a:t>School districts and other areas</a:t>
            </a:r>
          </a:p>
        </p:txBody>
      </p:sp>
    </p:spTree>
    <p:extLst>
      <p:ext uri="{BB962C8B-B14F-4D97-AF65-F5344CB8AC3E}">
        <p14:creationId xmlns:p14="http://schemas.microsoft.com/office/powerpoint/2010/main" val="4081715945"/>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8288"/>
            <a:ext cx="8229600" cy="1143000"/>
          </a:xfrm>
        </p:spPr>
        <p:txBody>
          <a:bodyPr>
            <a:normAutofit/>
          </a:bodyPr>
          <a:lstStyle/>
          <a:p>
            <a:r>
              <a:rPr lang="en-US" sz="3600" dirty="0"/>
              <a:t>Drawing and Selecting Districts</a:t>
            </a:r>
            <a:r>
              <a:rPr lang="en-US" sz="3600" b="1" dirty="0"/>
              <a:t/>
            </a:r>
            <a:br>
              <a:rPr lang="en-US" sz="3600" b="1" dirty="0"/>
            </a:br>
            <a:endParaRPr lang="en-US" sz="3600" b="1" dirty="0"/>
          </a:p>
        </p:txBody>
      </p:sp>
      <p:sp>
        <p:nvSpPr>
          <p:cNvPr id="3" name="Content Placeholder 2"/>
          <p:cNvSpPr>
            <a:spLocks noGrp="1"/>
          </p:cNvSpPr>
          <p:nvPr>
            <p:ph idx="1"/>
          </p:nvPr>
        </p:nvSpPr>
        <p:spPr>
          <a:xfrm>
            <a:off x="628650" y="1992368"/>
            <a:ext cx="7886700" cy="4256032"/>
          </a:xfrm>
        </p:spPr>
        <p:txBody>
          <a:bodyPr>
            <a:normAutofit fontScale="25000" lnSpcReduction="20000"/>
          </a:bodyPr>
          <a:lstStyle/>
          <a:p>
            <a:endParaRPr lang="en-US" sz="2250" dirty="0"/>
          </a:p>
          <a:p>
            <a:pPr algn="just"/>
            <a:r>
              <a:rPr lang="en-US" sz="9600" dirty="0"/>
              <a:t>Following two public hearings, draft maps will be drawn by demographer, taking into account all public input.</a:t>
            </a:r>
          </a:p>
          <a:p>
            <a:pPr algn="just"/>
            <a:endParaRPr lang="en-US" sz="9600" dirty="0"/>
          </a:p>
          <a:p>
            <a:pPr algn="just"/>
            <a:r>
              <a:rPr lang="en-US" sz="9600" dirty="0"/>
              <a:t>Members of the public may also submit proposed maps using the Community Participation Kit provided by the demographer.  Kits available on the City’s website in English and Spanish:  www.WestCovina.org/Districts</a:t>
            </a:r>
          </a:p>
          <a:p>
            <a:pPr marL="0" indent="0">
              <a:buNone/>
            </a:pPr>
            <a:endParaRPr lang="en-US" sz="9600" dirty="0"/>
          </a:p>
          <a:p>
            <a:pPr algn="just"/>
            <a:r>
              <a:rPr lang="en-US" sz="9600" dirty="0"/>
              <a:t>Once draft maps are presented to the City Council, there must be two public hearings to consider draft maps before any map can be approved.  Additional public hearings may be required.</a:t>
            </a:r>
          </a:p>
          <a:p>
            <a:endParaRPr lang="en-US" sz="2250" dirty="0"/>
          </a:p>
          <a:p>
            <a:pPr marL="0" indent="0">
              <a:buNone/>
            </a:pPr>
            <a:r>
              <a:rPr lang="en-US" sz="2250" dirty="0"/>
              <a:t>   </a:t>
            </a:r>
          </a:p>
          <a:p>
            <a:pPr marL="0" indent="0">
              <a:buNone/>
            </a:pPr>
            <a:endParaRPr lang="en-US" dirty="0"/>
          </a:p>
        </p:txBody>
      </p:sp>
    </p:spTree>
    <p:extLst>
      <p:ext uri="{BB962C8B-B14F-4D97-AF65-F5344CB8AC3E}">
        <p14:creationId xmlns:p14="http://schemas.microsoft.com/office/powerpoint/2010/main" val="2512201372"/>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Input Requested</a:t>
            </a:r>
          </a:p>
        </p:txBody>
      </p:sp>
      <p:sp>
        <p:nvSpPr>
          <p:cNvPr id="3" name="Content Placeholder 2"/>
          <p:cNvSpPr>
            <a:spLocks noGrp="1"/>
          </p:cNvSpPr>
          <p:nvPr>
            <p:ph idx="1"/>
          </p:nvPr>
        </p:nvSpPr>
        <p:spPr/>
        <p:txBody>
          <a:bodyPr/>
          <a:lstStyle/>
          <a:p>
            <a:r>
              <a:rPr lang="en-US" dirty="0"/>
              <a:t>Please tell us what you think about what the district maps should look like </a:t>
            </a:r>
          </a:p>
          <a:p>
            <a:r>
              <a:rPr lang="en-US" dirty="0"/>
              <a:t>What natural or man-made barriers in the City would make good dividing lines for districts?</a:t>
            </a:r>
          </a:p>
          <a:p>
            <a:r>
              <a:rPr lang="en-US" dirty="0"/>
              <a:t>What influence should topography have on district lines?</a:t>
            </a:r>
          </a:p>
          <a:p>
            <a:r>
              <a:rPr lang="en-US" dirty="0"/>
              <a:t>Districts need to be geographically compact and contiguous.</a:t>
            </a:r>
          </a:p>
        </p:txBody>
      </p:sp>
    </p:spTree>
    <p:extLst>
      <p:ext uri="{BB962C8B-B14F-4D97-AF65-F5344CB8AC3E}">
        <p14:creationId xmlns:p14="http://schemas.microsoft.com/office/powerpoint/2010/main" val="358010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Input Requested</a:t>
            </a:r>
          </a:p>
        </p:txBody>
      </p:sp>
      <p:sp>
        <p:nvSpPr>
          <p:cNvPr id="3" name="Content Placeholder 2"/>
          <p:cNvSpPr>
            <a:spLocks noGrp="1"/>
          </p:cNvSpPr>
          <p:nvPr>
            <p:ph idx="1"/>
          </p:nvPr>
        </p:nvSpPr>
        <p:spPr/>
        <p:txBody>
          <a:bodyPr>
            <a:normAutofit/>
          </a:bodyPr>
          <a:lstStyle/>
          <a:p>
            <a:r>
              <a:rPr lang="en-US" dirty="0"/>
              <a:t>What influence do school district attendance areas have on communities of interest?</a:t>
            </a:r>
          </a:p>
          <a:p>
            <a:r>
              <a:rPr lang="en-US" dirty="0"/>
              <a:t>Are there places where your neighborhood residents shop, recreate, congregate, attend church, socialize, etc. which distinguish your neighborhood from others?</a:t>
            </a:r>
          </a:p>
          <a:p>
            <a:r>
              <a:rPr lang="en-US" dirty="0"/>
              <a:t>What things do your neighborhood have in common with adjoining neighborhoods?</a:t>
            </a:r>
          </a:p>
          <a:p>
            <a:r>
              <a:rPr lang="en-US" dirty="0"/>
              <a:t>What things result in conflict, if any, between your neighborhood and adjoining neighborhoods?</a:t>
            </a:r>
          </a:p>
          <a:p>
            <a:pPr marL="393192" lvl="1" indent="0">
              <a:buNone/>
            </a:pPr>
            <a:endParaRPr lang="en-US" dirty="0"/>
          </a:p>
          <a:p>
            <a:pPr marL="0" indent="0">
              <a:buNone/>
            </a:pPr>
            <a:endParaRPr lang="en-US" dirty="0"/>
          </a:p>
        </p:txBody>
      </p:sp>
    </p:spTree>
    <p:extLst>
      <p:ext uri="{BB962C8B-B14F-4D97-AF65-F5344CB8AC3E}">
        <p14:creationId xmlns:p14="http://schemas.microsoft.com/office/powerpoint/2010/main" val="19817392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156</TotalTime>
  <Words>525</Words>
  <Application>Microsoft Office PowerPoint</Application>
  <PresentationFormat>On-screen Show (4:3)</PresentationFormat>
  <Paragraphs>63</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Constantia</vt:lpstr>
      <vt:lpstr>Wingdings 2</vt:lpstr>
      <vt:lpstr>Flow</vt:lpstr>
      <vt:lpstr>District Mapping Process City of West Covina July 31, 2017 and August 9, 2017</vt:lpstr>
      <vt:lpstr>Overall Process</vt:lpstr>
      <vt:lpstr>Overall Process - Continued</vt:lpstr>
      <vt:lpstr>Overall Process - Continued</vt:lpstr>
      <vt:lpstr>Public engagement and mapping process  </vt:lpstr>
      <vt:lpstr>District Map Considerations </vt:lpstr>
      <vt:lpstr>Drawing and Selecting Districts </vt:lpstr>
      <vt:lpstr>Public Input Requested</vt:lpstr>
      <vt:lpstr>Public Input Requested</vt:lpstr>
      <vt:lpstr>Public Input Requested</vt:lpstr>
      <vt:lpstr>District Mapping</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Mapping Process</dc:title>
  <dc:creator>wag</dc:creator>
  <cp:lastModifiedBy>Laura Minnich</cp:lastModifiedBy>
  <cp:revision>23</cp:revision>
  <cp:lastPrinted>2017-08-10T01:14:15Z</cp:lastPrinted>
  <dcterms:created xsi:type="dcterms:W3CDTF">2017-07-18T17:23:46Z</dcterms:created>
  <dcterms:modified xsi:type="dcterms:W3CDTF">2017-08-12T00:15:05Z</dcterms:modified>
</cp:coreProperties>
</file>