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handoutMasterIdLst>
    <p:handoutMasterId r:id="rId24"/>
  </p:handoutMasterIdLst>
  <p:sldIdLst>
    <p:sldId id="282" r:id="rId2"/>
    <p:sldId id="257" r:id="rId3"/>
    <p:sldId id="300" r:id="rId4"/>
    <p:sldId id="310" r:id="rId5"/>
    <p:sldId id="284" r:id="rId6"/>
    <p:sldId id="318" r:id="rId7"/>
    <p:sldId id="299" r:id="rId8"/>
    <p:sldId id="265" r:id="rId9"/>
    <p:sldId id="286" r:id="rId10"/>
    <p:sldId id="316" r:id="rId11"/>
    <p:sldId id="311" r:id="rId12"/>
    <p:sldId id="317" r:id="rId13"/>
    <p:sldId id="312" r:id="rId14"/>
    <p:sldId id="313" r:id="rId15"/>
    <p:sldId id="314" r:id="rId16"/>
    <p:sldId id="315" r:id="rId17"/>
    <p:sldId id="309" r:id="rId18"/>
    <p:sldId id="271" r:id="rId19"/>
    <p:sldId id="272" r:id="rId20"/>
    <p:sldId id="283" r:id="rId21"/>
    <p:sldId id="303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 Simonetti" initials="JS" lastIdx="1" clrIdx="0">
    <p:extLst>
      <p:ext uri="{19B8F6BF-5375-455C-9EA6-DF929625EA0E}">
        <p15:presenceInfo xmlns:p15="http://schemas.microsoft.com/office/powerpoint/2012/main" userId="55c26f203d10946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2"/>
    <a:srgbClr val="FFFFFF"/>
    <a:srgbClr val="C13F3F"/>
    <a:srgbClr val="000000"/>
    <a:srgbClr val="FFFF99"/>
    <a:srgbClr val="D92121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F82868-6D7B-4C08-A832-F39EB9BCACCF}" v="1" dt="2022-01-18T18:28:31.1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6357" autoAdjust="0"/>
  </p:normalViewPr>
  <p:slideViewPr>
    <p:cSldViewPr>
      <p:cViewPr varScale="1">
        <p:scale>
          <a:sx n="100" d="100"/>
          <a:sy n="100" d="100"/>
        </p:scale>
        <p:origin x="4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1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3142" y="4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8154" cy="464978"/>
          </a:xfrm>
          <a:prstGeom prst="rect">
            <a:avLst/>
          </a:prstGeom>
        </p:spPr>
        <p:txBody>
          <a:bodyPr vert="horz" lIns="90644" tIns="45323" rIns="90644" bIns="453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75" y="5"/>
            <a:ext cx="3038154" cy="464978"/>
          </a:xfrm>
          <a:prstGeom prst="rect">
            <a:avLst/>
          </a:prstGeom>
        </p:spPr>
        <p:txBody>
          <a:bodyPr vert="horz" lIns="90644" tIns="45323" rIns="90644" bIns="45323" rtlCol="0"/>
          <a:lstStyle>
            <a:lvl1pPr algn="r">
              <a:defRPr sz="1200"/>
            </a:lvl1pPr>
          </a:lstStyle>
          <a:p>
            <a:fld id="{4F0938CC-CE79-4435-A706-83705538FAFE}" type="datetimeFigureOut">
              <a:rPr lang="en-US" smtClean="0"/>
              <a:pPr/>
              <a:t>1/18/2022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51"/>
            <a:ext cx="3038154" cy="464978"/>
          </a:xfrm>
          <a:prstGeom prst="rect">
            <a:avLst/>
          </a:prstGeom>
        </p:spPr>
        <p:txBody>
          <a:bodyPr vert="horz" lIns="90644" tIns="45323" rIns="90644" bIns="453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75" y="8829851"/>
            <a:ext cx="3038154" cy="464978"/>
          </a:xfrm>
          <a:prstGeom prst="rect">
            <a:avLst/>
          </a:prstGeom>
        </p:spPr>
        <p:txBody>
          <a:bodyPr vert="horz" lIns="90644" tIns="45323" rIns="90644" bIns="45323" rtlCol="0" anchor="b"/>
          <a:lstStyle>
            <a:lvl1pPr algn="r">
              <a:defRPr sz="1200"/>
            </a:lvl1pPr>
          </a:lstStyle>
          <a:p>
            <a:fld id="{D669F728-D530-4620-B9D3-C4599D1731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998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8154" cy="464978"/>
          </a:xfrm>
          <a:prstGeom prst="rect">
            <a:avLst/>
          </a:prstGeom>
        </p:spPr>
        <p:txBody>
          <a:bodyPr vert="horz" lIns="90644" tIns="45323" rIns="90644" bIns="453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675" y="5"/>
            <a:ext cx="3038154" cy="464978"/>
          </a:xfrm>
          <a:prstGeom prst="rect">
            <a:avLst/>
          </a:prstGeom>
        </p:spPr>
        <p:txBody>
          <a:bodyPr vert="horz" lIns="90644" tIns="45323" rIns="90644" bIns="45323" rtlCol="0"/>
          <a:lstStyle>
            <a:lvl1pPr algn="r">
              <a:defRPr sz="1200"/>
            </a:lvl1pPr>
          </a:lstStyle>
          <a:p>
            <a:fld id="{D67B964A-190D-4150-B132-A0F976DCD8AC}" type="datetimeFigureOut">
              <a:rPr lang="en-US" smtClean="0"/>
              <a:pPr/>
              <a:t>1/18/2022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3" rIns="90644" bIns="453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9" y="4416504"/>
            <a:ext cx="5607691" cy="4183222"/>
          </a:xfrm>
          <a:prstGeom prst="rect">
            <a:avLst/>
          </a:prstGeom>
        </p:spPr>
        <p:txBody>
          <a:bodyPr vert="horz" lIns="90644" tIns="45323" rIns="90644" bIns="453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51"/>
            <a:ext cx="3038154" cy="464978"/>
          </a:xfrm>
          <a:prstGeom prst="rect">
            <a:avLst/>
          </a:prstGeom>
        </p:spPr>
        <p:txBody>
          <a:bodyPr vert="horz" lIns="90644" tIns="45323" rIns="90644" bIns="453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675" y="8829851"/>
            <a:ext cx="3038154" cy="464978"/>
          </a:xfrm>
          <a:prstGeom prst="rect">
            <a:avLst/>
          </a:prstGeom>
        </p:spPr>
        <p:txBody>
          <a:bodyPr vert="horz" lIns="90644" tIns="45323" rIns="90644" bIns="45323" rtlCol="0" anchor="b"/>
          <a:lstStyle>
            <a:lvl1pPr algn="r">
              <a:defRPr sz="1200"/>
            </a:lvl1pPr>
          </a:lstStyle>
          <a:p>
            <a:fld id="{25FD98E6-C4B7-402B-9B62-381BA5333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7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669925"/>
            <a:ext cx="4470400" cy="3354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1:notes"/>
          <p:cNvSpPr txBox="1">
            <a:spLocks noGrp="1"/>
          </p:cNvSpPr>
          <p:nvPr>
            <p:ph type="body" idx="1"/>
          </p:nvPr>
        </p:nvSpPr>
        <p:spPr>
          <a:xfrm>
            <a:off x="672138" y="4248549"/>
            <a:ext cx="5374037" cy="4024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534" tIns="43255" rIns="86534" bIns="43255" anchor="t" anchorCtr="0">
            <a:normAutofit/>
          </a:bodyPr>
          <a:lstStyle/>
          <a:p>
            <a:endParaRPr/>
          </a:p>
        </p:txBody>
      </p:sp>
      <p:sp>
        <p:nvSpPr>
          <p:cNvPr id="114" name="Google Shape;114;p1:notes"/>
          <p:cNvSpPr txBox="1">
            <a:spLocks noGrp="1"/>
          </p:cNvSpPr>
          <p:nvPr>
            <p:ph type="sldNum" idx="12"/>
          </p:nvPr>
        </p:nvSpPr>
        <p:spPr>
          <a:xfrm>
            <a:off x="3805231" y="8494060"/>
            <a:ext cx="2911565" cy="44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534" tIns="43255" rIns="86534" bIns="43255" anchor="b" anchorCtr="0">
            <a:noAutofit/>
          </a:bodyPr>
          <a:lstStyle/>
          <a:p>
            <a:fld id="{00000000-1234-1234-1234-123412341234}" type="slidenum">
              <a:rPr lang="en-US"/>
              <a:pPr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 txBox="1">
            <a:spLocks noGrp="1"/>
          </p:cNvSpPr>
          <p:nvPr>
            <p:ph type="body" idx="1"/>
          </p:nvPr>
        </p:nvSpPr>
        <p:spPr>
          <a:xfrm>
            <a:off x="672138" y="4248549"/>
            <a:ext cx="5374037" cy="4024138"/>
          </a:xfrm>
          <a:prstGeom prst="rect">
            <a:avLst/>
          </a:prstGeom>
        </p:spPr>
        <p:txBody>
          <a:bodyPr spcFirstLastPara="1" wrap="square" lIns="86534" tIns="43255" rIns="86534" bIns="43255" anchor="t" anchorCtr="0">
            <a:noAutofit/>
          </a:bodyPr>
          <a:lstStyle/>
          <a:p>
            <a:endParaRPr/>
          </a:p>
        </p:txBody>
      </p:sp>
      <p:sp>
        <p:nvSpPr>
          <p:cNvPr id="151" name="Google Shape;15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669925"/>
            <a:ext cx="4470400" cy="3354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03519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 txBox="1">
            <a:spLocks noGrp="1"/>
          </p:cNvSpPr>
          <p:nvPr>
            <p:ph type="body" idx="1"/>
          </p:nvPr>
        </p:nvSpPr>
        <p:spPr>
          <a:xfrm>
            <a:off x="672138" y="4248549"/>
            <a:ext cx="5374037" cy="4024138"/>
          </a:xfrm>
          <a:prstGeom prst="rect">
            <a:avLst/>
          </a:prstGeom>
        </p:spPr>
        <p:txBody>
          <a:bodyPr spcFirstLastPara="1" wrap="square" lIns="86534" tIns="43255" rIns="86534" bIns="43255" anchor="t" anchorCtr="0">
            <a:noAutofit/>
          </a:bodyPr>
          <a:lstStyle/>
          <a:p>
            <a:endParaRPr/>
          </a:p>
        </p:txBody>
      </p:sp>
      <p:sp>
        <p:nvSpPr>
          <p:cNvPr id="151" name="Google Shape;15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669925"/>
            <a:ext cx="4470400" cy="3354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50660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 txBox="1">
            <a:spLocks noGrp="1"/>
          </p:cNvSpPr>
          <p:nvPr>
            <p:ph type="body" idx="1"/>
          </p:nvPr>
        </p:nvSpPr>
        <p:spPr>
          <a:xfrm>
            <a:off x="672138" y="4248549"/>
            <a:ext cx="5374037" cy="4024138"/>
          </a:xfrm>
          <a:prstGeom prst="rect">
            <a:avLst/>
          </a:prstGeom>
        </p:spPr>
        <p:txBody>
          <a:bodyPr spcFirstLastPara="1" wrap="square" lIns="86534" tIns="43255" rIns="86534" bIns="43255" anchor="t" anchorCtr="0">
            <a:noAutofit/>
          </a:bodyPr>
          <a:lstStyle/>
          <a:p>
            <a:endParaRPr/>
          </a:p>
        </p:txBody>
      </p:sp>
      <p:sp>
        <p:nvSpPr>
          <p:cNvPr id="151" name="Google Shape;15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669925"/>
            <a:ext cx="4470400" cy="3354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66741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 txBox="1">
            <a:spLocks noGrp="1"/>
          </p:cNvSpPr>
          <p:nvPr>
            <p:ph type="body" idx="1"/>
          </p:nvPr>
        </p:nvSpPr>
        <p:spPr>
          <a:xfrm>
            <a:off x="672138" y="4248549"/>
            <a:ext cx="5374037" cy="4024138"/>
          </a:xfrm>
          <a:prstGeom prst="rect">
            <a:avLst/>
          </a:prstGeom>
        </p:spPr>
        <p:txBody>
          <a:bodyPr spcFirstLastPara="1" wrap="square" lIns="86534" tIns="43255" rIns="86534" bIns="43255" anchor="t" anchorCtr="0">
            <a:noAutofit/>
          </a:bodyPr>
          <a:lstStyle/>
          <a:p>
            <a:endParaRPr/>
          </a:p>
        </p:txBody>
      </p:sp>
      <p:sp>
        <p:nvSpPr>
          <p:cNvPr id="151" name="Google Shape;15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669925"/>
            <a:ext cx="4470400" cy="3354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67751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4:notes"/>
          <p:cNvSpPr txBox="1">
            <a:spLocks noGrp="1"/>
          </p:cNvSpPr>
          <p:nvPr>
            <p:ph type="body" idx="1"/>
          </p:nvPr>
        </p:nvSpPr>
        <p:spPr>
          <a:xfrm>
            <a:off x="672138" y="4248549"/>
            <a:ext cx="5374037" cy="4024138"/>
          </a:xfrm>
          <a:prstGeom prst="rect">
            <a:avLst/>
          </a:prstGeom>
        </p:spPr>
        <p:txBody>
          <a:bodyPr spcFirstLastPara="1" wrap="square" lIns="86534" tIns="43255" rIns="86534" bIns="43255" anchor="t" anchorCtr="0">
            <a:noAutofit/>
          </a:bodyPr>
          <a:lstStyle/>
          <a:p>
            <a:endParaRPr/>
          </a:p>
        </p:txBody>
      </p:sp>
      <p:sp>
        <p:nvSpPr>
          <p:cNvPr id="255" name="Google Shape;25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669925"/>
            <a:ext cx="4470400" cy="3354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4461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669925"/>
            <a:ext cx="4470400" cy="3354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2:notes"/>
          <p:cNvSpPr txBox="1">
            <a:spLocks noGrp="1"/>
          </p:cNvSpPr>
          <p:nvPr>
            <p:ph type="body" idx="1"/>
          </p:nvPr>
        </p:nvSpPr>
        <p:spPr>
          <a:xfrm>
            <a:off x="672138" y="4248549"/>
            <a:ext cx="5374037" cy="4024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534" tIns="43255" rIns="86534" bIns="43255" anchor="t" anchorCtr="0">
            <a:normAutofit/>
          </a:bodyPr>
          <a:lstStyle/>
          <a:p>
            <a:endParaRPr/>
          </a:p>
        </p:txBody>
      </p:sp>
      <p:sp>
        <p:nvSpPr>
          <p:cNvPr id="125" name="Google Shape;125;p2:notes"/>
          <p:cNvSpPr txBox="1">
            <a:spLocks noGrp="1"/>
          </p:cNvSpPr>
          <p:nvPr>
            <p:ph type="sldNum" idx="12"/>
          </p:nvPr>
        </p:nvSpPr>
        <p:spPr>
          <a:xfrm>
            <a:off x="3805231" y="8494060"/>
            <a:ext cx="2911565" cy="44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534" tIns="43255" rIns="86534" bIns="43255" anchor="b" anchorCtr="0">
            <a:noAutofit/>
          </a:bodyPr>
          <a:lstStyle/>
          <a:p>
            <a:fld id="{00000000-1234-1234-1234-123412341234}" type="slidenum">
              <a:rPr lang="en-US"/>
              <a:pPr/>
              <a:t>5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669925"/>
            <a:ext cx="4470400" cy="3354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2:notes"/>
          <p:cNvSpPr txBox="1">
            <a:spLocks noGrp="1"/>
          </p:cNvSpPr>
          <p:nvPr>
            <p:ph type="body" idx="1"/>
          </p:nvPr>
        </p:nvSpPr>
        <p:spPr>
          <a:xfrm>
            <a:off x="672138" y="4248549"/>
            <a:ext cx="5374037" cy="4024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534" tIns="43255" rIns="86534" bIns="43255" anchor="t" anchorCtr="0">
            <a:normAutofit/>
          </a:bodyPr>
          <a:lstStyle/>
          <a:p>
            <a:endParaRPr/>
          </a:p>
        </p:txBody>
      </p:sp>
      <p:sp>
        <p:nvSpPr>
          <p:cNvPr id="125" name="Google Shape;125;p2:notes"/>
          <p:cNvSpPr txBox="1">
            <a:spLocks noGrp="1"/>
          </p:cNvSpPr>
          <p:nvPr>
            <p:ph type="sldNum" idx="12"/>
          </p:nvPr>
        </p:nvSpPr>
        <p:spPr>
          <a:xfrm>
            <a:off x="3805231" y="8494060"/>
            <a:ext cx="2911565" cy="44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534" tIns="43255" rIns="86534" bIns="43255" anchor="b" anchorCtr="0">
            <a:noAutofit/>
          </a:bodyPr>
          <a:lstStyle/>
          <a:p>
            <a:fld id="{00000000-1234-1234-1234-123412341234}" type="slidenum">
              <a:rPr lang="en-US"/>
              <a:p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8694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669925"/>
            <a:ext cx="4470400" cy="3354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5" name="Google Shape;135;p3:notes"/>
          <p:cNvSpPr txBox="1">
            <a:spLocks noGrp="1"/>
          </p:cNvSpPr>
          <p:nvPr>
            <p:ph type="body" idx="1"/>
          </p:nvPr>
        </p:nvSpPr>
        <p:spPr>
          <a:xfrm>
            <a:off x="672138" y="4248549"/>
            <a:ext cx="5374037" cy="4024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534" tIns="43255" rIns="86534" bIns="43255" anchor="t" anchorCtr="0">
            <a:normAutofit/>
          </a:bodyPr>
          <a:lstStyle/>
          <a:p>
            <a:endParaRPr/>
          </a:p>
        </p:txBody>
      </p:sp>
      <p:sp>
        <p:nvSpPr>
          <p:cNvPr id="136" name="Google Shape;136;p3:notes"/>
          <p:cNvSpPr txBox="1">
            <a:spLocks noGrp="1"/>
          </p:cNvSpPr>
          <p:nvPr>
            <p:ph type="sldNum" idx="12"/>
          </p:nvPr>
        </p:nvSpPr>
        <p:spPr>
          <a:xfrm>
            <a:off x="3805231" y="8494060"/>
            <a:ext cx="2911565" cy="44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534" tIns="43255" rIns="86534" bIns="43255" anchor="b" anchorCtr="0">
            <a:noAutofit/>
          </a:bodyPr>
          <a:lstStyle/>
          <a:p>
            <a:fld id="{00000000-1234-1234-1234-123412341234}" type="slidenum"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/>
              <a:t>7</a:t>
            </a:fld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 txBox="1">
            <a:spLocks noGrp="1"/>
          </p:cNvSpPr>
          <p:nvPr>
            <p:ph type="body" idx="1"/>
          </p:nvPr>
        </p:nvSpPr>
        <p:spPr>
          <a:xfrm>
            <a:off x="672138" y="4248549"/>
            <a:ext cx="5374037" cy="4024138"/>
          </a:xfrm>
          <a:prstGeom prst="rect">
            <a:avLst/>
          </a:prstGeom>
        </p:spPr>
        <p:txBody>
          <a:bodyPr spcFirstLastPara="1" wrap="square" lIns="86534" tIns="43255" rIns="86534" bIns="43255" anchor="t" anchorCtr="0">
            <a:noAutofit/>
          </a:bodyPr>
          <a:lstStyle/>
          <a:p>
            <a:endParaRPr/>
          </a:p>
        </p:txBody>
      </p:sp>
      <p:sp>
        <p:nvSpPr>
          <p:cNvPr id="151" name="Google Shape;15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669925"/>
            <a:ext cx="4470400" cy="3354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 txBox="1">
            <a:spLocks noGrp="1"/>
          </p:cNvSpPr>
          <p:nvPr>
            <p:ph type="body" idx="1"/>
          </p:nvPr>
        </p:nvSpPr>
        <p:spPr>
          <a:xfrm>
            <a:off x="672138" y="4248549"/>
            <a:ext cx="5374037" cy="4024138"/>
          </a:xfrm>
          <a:prstGeom prst="rect">
            <a:avLst/>
          </a:prstGeom>
        </p:spPr>
        <p:txBody>
          <a:bodyPr spcFirstLastPara="1" wrap="square" lIns="86534" tIns="43255" rIns="86534" bIns="43255" anchor="t" anchorCtr="0">
            <a:noAutofit/>
          </a:bodyPr>
          <a:lstStyle/>
          <a:p>
            <a:endParaRPr/>
          </a:p>
        </p:txBody>
      </p:sp>
      <p:sp>
        <p:nvSpPr>
          <p:cNvPr id="151" name="Google Shape;15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669925"/>
            <a:ext cx="4470400" cy="3354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0962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 txBox="1">
            <a:spLocks noGrp="1"/>
          </p:cNvSpPr>
          <p:nvPr>
            <p:ph type="body" idx="1"/>
          </p:nvPr>
        </p:nvSpPr>
        <p:spPr>
          <a:xfrm>
            <a:off x="672138" y="4248549"/>
            <a:ext cx="5374037" cy="4024138"/>
          </a:xfrm>
          <a:prstGeom prst="rect">
            <a:avLst/>
          </a:prstGeom>
        </p:spPr>
        <p:txBody>
          <a:bodyPr spcFirstLastPara="1" wrap="square" lIns="86534" tIns="43255" rIns="86534" bIns="43255" anchor="t" anchorCtr="0">
            <a:noAutofit/>
          </a:bodyPr>
          <a:lstStyle/>
          <a:p>
            <a:endParaRPr/>
          </a:p>
        </p:txBody>
      </p:sp>
      <p:sp>
        <p:nvSpPr>
          <p:cNvPr id="151" name="Google Shape;15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669925"/>
            <a:ext cx="4470400" cy="3354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7174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 txBox="1">
            <a:spLocks noGrp="1"/>
          </p:cNvSpPr>
          <p:nvPr>
            <p:ph type="body" idx="1"/>
          </p:nvPr>
        </p:nvSpPr>
        <p:spPr>
          <a:xfrm>
            <a:off x="672138" y="4248549"/>
            <a:ext cx="5374037" cy="4024138"/>
          </a:xfrm>
          <a:prstGeom prst="rect">
            <a:avLst/>
          </a:prstGeom>
        </p:spPr>
        <p:txBody>
          <a:bodyPr spcFirstLastPara="1" wrap="square" lIns="86534" tIns="43255" rIns="86534" bIns="43255" anchor="t" anchorCtr="0">
            <a:noAutofit/>
          </a:bodyPr>
          <a:lstStyle/>
          <a:p>
            <a:endParaRPr/>
          </a:p>
        </p:txBody>
      </p:sp>
      <p:sp>
        <p:nvSpPr>
          <p:cNvPr id="151" name="Google Shape;15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669925"/>
            <a:ext cx="4470400" cy="3354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365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 txBox="1">
            <a:spLocks noGrp="1"/>
          </p:cNvSpPr>
          <p:nvPr>
            <p:ph type="body" idx="1"/>
          </p:nvPr>
        </p:nvSpPr>
        <p:spPr>
          <a:xfrm>
            <a:off x="672138" y="4248549"/>
            <a:ext cx="5374037" cy="4024138"/>
          </a:xfrm>
          <a:prstGeom prst="rect">
            <a:avLst/>
          </a:prstGeom>
        </p:spPr>
        <p:txBody>
          <a:bodyPr spcFirstLastPara="1" wrap="square" lIns="86534" tIns="43255" rIns="86534" bIns="43255" anchor="t" anchorCtr="0">
            <a:noAutofit/>
          </a:bodyPr>
          <a:lstStyle/>
          <a:p>
            <a:endParaRPr/>
          </a:p>
        </p:txBody>
      </p:sp>
      <p:sp>
        <p:nvSpPr>
          <p:cNvPr id="151" name="Google Shape;15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669925"/>
            <a:ext cx="4470400" cy="3354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8696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-2875" y="3962400"/>
            <a:ext cx="9133935" cy="1828800"/>
          </a:xfrm>
        </p:spPr>
        <p:txBody>
          <a:bodyPr anchor="b"/>
          <a:lstStyle>
            <a:lvl1pPr>
              <a:defRPr cap="none" baseline="0">
                <a:solidFill>
                  <a:srgbClr val="002060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-1905000" y="1524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EA8D14-E5DC-4009-8ABE-E113074D3533}"/>
              </a:ext>
            </a:extLst>
          </p:cNvPr>
          <p:cNvCxnSpPr>
            <a:cxnSpLocks/>
          </p:cNvCxnSpPr>
          <p:nvPr userDrawn="1"/>
        </p:nvCxnSpPr>
        <p:spPr>
          <a:xfrm>
            <a:off x="1295400" y="6360318"/>
            <a:ext cx="7838536" cy="0"/>
          </a:xfrm>
          <a:prstGeom prst="line">
            <a:avLst/>
          </a:prstGeom>
          <a:ln w="15875">
            <a:solidFill>
              <a:srgbClr val="C80000">
                <a:alpha val="54902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0D75C59B-2226-4C9A-BA5C-475C2A35C4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5385"/>
          <a:stretch/>
        </p:blipFill>
        <p:spPr>
          <a:xfrm>
            <a:off x="10065" y="6019800"/>
            <a:ext cx="1371396" cy="838200"/>
          </a:xfrm>
          <a:prstGeom prst="rect">
            <a:avLst/>
          </a:prstGeom>
        </p:spPr>
      </p:pic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B3CDF360-C7B3-49D5-81D7-6D9D54264E47}"/>
              </a:ext>
            </a:extLst>
          </p:cNvPr>
          <p:cNvSpPr txBox="1">
            <a:spLocks/>
          </p:cNvSpPr>
          <p:nvPr userDrawn="1"/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20AB23B-9BF0-489E-A8C2-70A7597953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Date Placeholder 13">
            <a:extLst>
              <a:ext uri="{FF2B5EF4-FFF2-40B4-BE49-F238E27FC236}">
                <a16:creationId xmlns:a16="http://schemas.microsoft.com/office/drawing/2014/main" id="{AEB9E3C3-A590-43C8-8AF5-AAE4C2A44E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33536" y="641159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r>
              <a:rPr lang="en-US" dirty="0"/>
              <a:t>Date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>
            <a:lvl1pPr>
              <a:defRPr sz="4400">
                <a:latin typeface="Garamond" pitchFamily="18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990600"/>
            <a:ext cx="8153400" cy="5105400"/>
          </a:xfrm>
        </p:spPr>
        <p:txBody>
          <a:bodyPr>
            <a:normAutofit/>
          </a:bodyPr>
          <a:lstStyle>
            <a:lvl1pPr>
              <a:defRPr sz="2800">
                <a:latin typeface="Garamond" pitchFamily="18" charset="0"/>
              </a:defRPr>
            </a:lvl1pPr>
            <a:lvl2pPr>
              <a:defRPr sz="2400">
                <a:latin typeface="Garamond" pitchFamily="18" charset="0"/>
              </a:defRPr>
            </a:lvl2pPr>
            <a:lvl3pPr>
              <a:defRPr sz="2000">
                <a:latin typeface="Garamond" pitchFamily="18" charset="0"/>
              </a:defRPr>
            </a:lvl3pPr>
            <a:lvl4pPr>
              <a:defRPr sz="1800">
                <a:latin typeface="Garamond" pitchFamily="18" charset="0"/>
              </a:defRPr>
            </a:lvl4pPr>
            <a:lvl5pPr>
              <a:defRPr sz="1800">
                <a:latin typeface="Garamond" pitchFamily="18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9" name="Date Placeholder 13">
            <a:extLst>
              <a:ext uri="{FF2B5EF4-FFF2-40B4-BE49-F238E27FC236}">
                <a16:creationId xmlns:a16="http://schemas.microsoft.com/office/drawing/2014/main" id="{A087DD9F-A4A9-4654-A7DD-2A17E56F19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33536" y="641159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r>
              <a:rPr lang="en-US" dirty="0"/>
              <a:t>Date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0443" y="2718275"/>
            <a:ext cx="7123113" cy="1673225"/>
          </a:xfrm>
        </p:spPr>
        <p:txBody>
          <a:bodyPr anchor="t"/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0065" y="1600200"/>
            <a:ext cx="9133935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000" b="1" dirty="0">
              <a:latin typeface="Garamond" panose="020204040303010108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0200"/>
            <a:ext cx="8991600" cy="990600"/>
          </a:xfrm>
        </p:spPr>
        <p:txBody>
          <a:bodyPr/>
          <a:lstStyle>
            <a:lvl1pPr algn="ctr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1" name="Date Placeholder 13">
            <a:extLst>
              <a:ext uri="{FF2B5EF4-FFF2-40B4-BE49-F238E27FC236}">
                <a16:creationId xmlns:a16="http://schemas.microsoft.com/office/drawing/2014/main" id="{FCC66BDB-479C-425F-A0DE-FBA1C4F5B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33536" y="641159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r>
              <a:rPr lang="en-US" dirty="0"/>
              <a:t>Date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630E0A3-BC75-4EC2-B96D-C99E4CC6620B}"/>
              </a:ext>
            </a:extLst>
          </p:cNvPr>
          <p:cNvCxnSpPr>
            <a:cxnSpLocks/>
          </p:cNvCxnSpPr>
          <p:nvPr userDrawn="1"/>
        </p:nvCxnSpPr>
        <p:spPr>
          <a:xfrm>
            <a:off x="1295400" y="6360318"/>
            <a:ext cx="7838536" cy="0"/>
          </a:xfrm>
          <a:prstGeom prst="line">
            <a:avLst/>
          </a:prstGeom>
          <a:ln w="15875">
            <a:solidFill>
              <a:srgbClr val="C80000">
                <a:alpha val="54902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A6D8E689-AD31-4B85-84FE-1080505B55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5385"/>
          <a:stretch/>
        </p:blipFill>
        <p:spPr>
          <a:xfrm>
            <a:off x="10065" y="6019800"/>
            <a:ext cx="1371396" cy="838200"/>
          </a:xfrm>
          <a:prstGeom prst="rect">
            <a:avLst/>
          </a:prstGeom>
        </p:spPr>
      </p:pic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A806211B-1D5E-4146-BED0-7EC3D4207D5E}"/>
              </a:ext>
            </a:extLst>
          </p:cNvPr>
          <p:cNvSpPr txBox="1">
            <a:spLocks/>
          </p:cNvSpPr>
          <p:nvPr userDrawn="1"/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20AB23B-9BF0-489E-A8C2-70A7597953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>
            <a:lvl1pPr algn="ctr"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36699" y="914400"/>
            <a:ext cx="3886200" cy="5105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0" y="914400"/>
            <a:ext cx="3886200" cy="5105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5943600" y="6446837"/>
            <a:ext cx="2667000" cy="365125"/>
          </a:xfrm>
        </p:spPr>
        <p:txBody>
          <a:bodyPr rtlCol="0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Date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3336" y="1591692"/>
            <a:ext cx="3886200" cy="4504307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714336" y="1591693"/>
            <a:ext cx="3886200" cy="450430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523336" y="905893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714336" y="905893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Date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CCD744E3-F398-4247-B444-E2D9218E27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33536" y="641159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r>
              <a:rPr lang="en-US" dirty="0"/>
              <a:t>Date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4DC4317-A5EC-4823-9EF6-2ABB221BE4BE}"/>
              </a:ext>
            </a:extLst>
          </p:cNvPr>
          <p:cNvCxnSpPr>
            <a:cxnSpLocks/>
          </p:cNvCxnSpPr>
          <p:nvPr userDrawn="1"/>
        </p:nvCxnSpPr>
        <p:spPr>
          <a:xfrm>
            <a:off x="1295400" y="6360318"/>
            <a:ext cx="7838536" cy="0"/>
          </a:xfrm>
          <a:prstGeom prst="line">
            <a:avLst/>
          </a:prstGeom>
          <a:ln w="15875">
            <a:solidFill>
              <a:srgbClr val="C80000">
                <a:alpha val="54902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9F0619B8-E720-4417-AEBA-2EA2685984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5385"/>
          <a:stretch/>
        </p:blipFill>
        <p:spPr>
          <a:xfrm>
            <a:off x="10065" y="6019800"/>
            <a:ext cx="1371396" cy="838200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F3FFE94-DDE5-407D-A4F2-9F4CA7F4AE2B}"/>
              </a:ext>
            </a:extLst>
          </p:cNvPr>
          <p:cNvSpPr txBox="1">
            <a:spLocks/>
          </p:cNvSpPr>
          <p:nvPr userDrawn="1"/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20AB23B-9BF0-489E-A8C2-70A7597953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9950"/>
          </a:xfrm>
        </p:spPr>
        <p:txBody>
          <a:bodyPr anchor="ctr"/>
          <a:lstStyle>
            <a:lvl1pPr algn="ctr">
              <a:buNone/>
              <a:defRPr sz="4400" b="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200738F2-32D1-47E7-9AEF-9082EC3A59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33536" y="6411594"/>
            <a:ext cx="2667000" cy="365125"/>
          </a:xfrm>
        </p:spPr>
        <p:txBody>
          <a:bodyPr/>
          <a:lstStyle/>
          <a:p>
            <a:r>
              <a:rPr lang="en-US" dirty="0"/>
              <a:t>Date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1_Title Slide">
    <p:bg>
      <p:bgPr>
        <a:solidFill>
          <a:srgbClr val="FFFFFF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9" name="Google Shape;19;p1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rgbClr val="C1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0" name="Google Shape;20;p19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1" name="Google Shape;21;p19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Garamond"/>
              <a:buNone/>
              <a:defRPr cap="none">
                <a:solidFill>
                  <a:srgbClr val="00206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9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700"/>
              </a:spcBef>
              <a:spcAft>
                <a:spcPts val="0"/>
              </a:spcAft>
              <a:buSzPts val="1560"/>
              <a:buNone/>
              <a:defRPr sz="2600">
                <a:solidFill>
                  <a:srgbClr val="FFFFFF"/>
                </a:solidFill>
              </a:defRPr>
            </a:lvl1pPr>
            <a:lvl2pPr lvl="1" algn="ctr">
              <a:spcBef>
                <a:spcPts val="55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spcBef>
                <a:spcPts val="500"/>
              </a:spcBef>
              <a:spcAft>
                <a:spcPts val="0"/>
              </a:spcAft>
              <a:buSzPts val="135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135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9"/>
          <p:cNvSpPr txBox="1">
            <a:spLocks noGrp="1"/>
          </p:cNvSpPr>
          <p:nvPr>
            <p:ph type="dt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4" name="Google Shape;24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81" y="0"/>
            <a:ext cx="1899719" cy="13722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" name="Google Shape;25;p19"/>
          <p:cNvCxnSpPr/>
          <p:nvPr/>
        </p:nvCxnSpPr>
        <p:spPr>
          <a:xfrm>
            <a:off x="-1905000" y="152400"/>
            <a:ext cx="914400" cy="914400"/>
          </a:xfrm>
          <a:prstGeom prst="straightConnector1">
            <a:avLst/>
          </a:prstGeom>
          <a:noFill/>
          <a:ln w="100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09391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w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0064" y="-2619"/>
            <a:ext cx="9123871" cy="871299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919954"/>
            <a:ext cx="8153400" cy="520652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933536" y="641159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Garamond" pitchFamily="18" charset="0"/>
              </a:defRPr>
            </a:lvl1pPr>
          </a:lstStyle>
          <a:p>
            <a:r>
              <a:rPr lang="en-US" dirty="0"/>
              <a:t>Date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2D30FDD-1477-4E01-B6CC-012187FA9F22}"/>
              </a:ext>
            </a:extLst>
          </p:cNvPr>
          <p:cNvCxnSpPr>
            <a:cxnSpLocks/>
          </p:cNvCxnSpPr>
          <p:nvPr userDrawn="1"/>
        </p:nvCxnSpPr>
        <p:spPr>
          <a:xfrm>
            <a:off x="1295400" y="6360318"/>
            <a:ext cx="7838536" cy="0"/>
          </a:xfrm>
          <a:prstGeom prst="line">
            <a:avLst/>
          </a:prstGeom>
          <a:ln w="15875">
            <a:solidFill>
              <a:srgbClr val="C80000">
                <a:alpha val="54902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61F6EC95-197A-48FC-B506-A733992C0D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5385"/>
          <a:stretch/>
        </p:blipFill>
        <p:spPr>
          <a:xfrm>
            <a:off x="10065" y="6019800"/>
            <a:ext cx="1371396" cy="838200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C5DD6E7-E616-4FAE-BC85-67AA461887B4}"/>
              </a:ext>
            </a:extLst>
          </p:cNvPr>
          <p:cNvSpPr txBox="1">
            <a:spLocks/>
          </p:cNvSpPr>
          <p:nvPr userDrawn="1"/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20AB23B-9BF0-489E-A8C2-70A7597953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</p:sldLayoutIdLst>
  <p:hf sldNum="0" hdr="0" ftr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rgbClr val="002060"/>
          </a:solidFill>
          <a:latin typeface="Garamond" pitchFamily="18" charset="0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"/>
          <p:cNvSpPr txBox="1">
            <a:spLocks noGrp="1"/>
          </p:cNvSpPr>
          <p:nvPr>
            <p:ph type="ctrTitle"/>
          </p:nvPr>
        </p:nvSpPr>
        <p:spPr>
          <a:xfrm>
            <a:off x="0" y="492595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aramond"/>
              <a:buNone/>
            </a:pPr>
            <a:r>
              <a:rPr lang="en-US" sz="3600" b="1" dirty="0"/>
              <a:t>City of West Covina</a:t>
            </a:r>
            <a:br>
              <a:rPr lang="en-US" sz="3600" b="1" dirty="0"/>
            </a:br>
            <a:r>
              <a:rPr lang="en-US" sz="3600" b="1" dirty="0"/>
              <a:t>Redistricting 2021 Public Hearing #2</a:t>
            </a:r>
            <a:endParaRPr sz="3600" b="1" dirty="0"/>
          </a:p>
        </p:txBody>
      </p:sp>
      <p:sp>
        <p:nvSpPr>
          <p:cNvPr id="117" name="Google Shape;117;p1"/>
          <p:cNvSpPr txBox="1">
            <a:spLocks noGrp="1"/>
          </p:cNvSpPr>
          <p:nvPr>
            <p:ph type="dt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EB Garamond"/>
                <a:ea typeface="EB Garamond"/>
                <a:cs typeface="EB Garamond"/>
                <a:sym typeface="EB Garamond"/>
              </a:rPr>
              <a:t>1/18/2022</a:t>
            </a:r>
            <a:endParaRPr dirty="0"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118" name="Google Shape;118;p1"/>
          <p:cNvSpPr txBox="1">
            <a:spLocks noGrp="1"/>
          </p:cNvSpPr>
          <p:nvPr>
            <p:ph type="subTitle" idx="1"/>
          </p:nvPr>
        </p:nvSpPr>
        <p:spPr>
          <a:xfrm>
            <a:off x="2209800" y="6021824"/>
            <a:ext cx="6705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/>
          </a:bodyPr>
          <a:lstStyle/>
          <a:p>
            <a:pPr marL="0" lvl="0" indent="0" algn="r" rtl="0">
              <a:spcBef>
                <a:spcPts val="700"/>
              </a:spcBef>
              <a:spcAft>
                <a:spcPts val="0"/>
              </a:spcAft>
              <a:buSzPct val="60000"/>
              <a:buNone/>
            </a:pPr>
            <a:r>
              <a:rPr lang="en-US" sz="3600" dirty="0"/>
              <a:t>National Demographics Corporation</a:t>
            </a:r>
            <a:endParaRPr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BF2A8A-88A3-486C-9D21-F73610CAB9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5617" y="1447800"/>
            <a:ext cx="4386841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"/>
          <p:cNvSpPr txBox="1">
            <a:spLocks noGrp="1"/>
          </p:cNvSpPr>
          <p:nvPr>
            <p:ph type="title"/>
          </p:nvPr>
        </p:nvSpPr>
        <p:spPr>
          <a:xfrm>
            <a:off x="327900" y="17317"/>
            <a:ext cx="846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aramond"/>
              <a:buNone/>
            </a:pPr>
            <a:r>
              <a:rPr lang="en-US" sz="4000" b="1" dirty="0"/>
              <a:t>AB 849 Contiguity Requirements</a:t>
            </a:r>
            <a:endParaRPr sz="4000" dirty="0"/>
          </a:p>
        </p:txBody>
      </p:sp>
      <p:sp>
        <p:nvSpPr>
          <p:cNvPr id="154" name="Google Shape;154;p4"/>
          <p:cNvSpPr txBox="1">
            <a:spLocks noGrp="1"/>
          </p:cNvSpPr>
          <p:nvPr>
            <p:ph type="body" idx="1"/>
          </p:nvPr>
        </p:nvSpPr>
        <p:spPr>
          <a:xfrm>
            <a:off x="76200" y="1248666"/>
            <a:ext cx="9057736" cy="4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spcBef>
                <a:spcPts val="0"/>
              </a:spcBef>
              <a:buSzPts val="1200"/>
              <a:buNone/>
            </a:pPr>
            <a:r>
              <a:rPr lang="en-US" sz="2000" b="1" dirty="0">
                <a:solidFill>
                  <a:srgbClr val="002060"/>
                </a:solidFill>
              </a:rPr>
              <a:t>Elections Code 21601 and 21621 state:</a:t>
            </a:r>
          </a:p>
          <a:p>
            <a:pPr marL="0" indent="0">
              <a:spcBef>
                <a:spcPts val="0"/>
              </a:spcBef>
              <a:buSzPts val="1200"/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SzPts val="1200"/>
              <a:buNone/>
            </a:pPr>
            <a:r>
              <a:rPr lang="en-US" sz="2000" dirty="0">
                <a:solidFill>
                  <a:srgbClr val="002060"/>
                </a:solidFill>
              </a:rPr>
              <a:t>C. The Board shall adopt district boundaries using the following criteria as set forth in the following order of priority:</a:t>
            </a:r>
          </a:p>
          <a:p>
            <a:pPr marL="0" indent="0">
              <a:spcBef>
                <a:spcPts val="0"/>
              </a:spcBef>
              <a:buSzPts val="1200"/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SzPts val="1200"/>
              <a:buNone/>
            </a:pPr>
            <a:r>
              <a:rPr lang="en-US" sz="2000" dirty="0">
                <a:solidFill>
                  <a:srgbClr val="002060"/>
                </a:solidFill>
              </a:rPr>
              <a:t>	1) To the extent practicable, council districts shall be geographically contiguous. 	</a:t>
            </a:r>
            <a:r>
              <a:rPr lang="en-US" sz="2000" b="1" u="sng" dirty="0">
                <a:solidFill>
                  <a:srgbClr val="002060"/>
                </a:solidFill>
              </a:rPr>
              <a:t>Areas that meet only at the points of adjoining corners are not </a:t>
            </a:r>
            <a:r>
              <a:rPr lang="en-US" sz="2000" b="1" dirty="0">
                <a:solidFill>
                  <a:srgbClr val="002060"/>
                </a:solidFill>
              </a:rPr>
              <a:t>	</a:t>
            </a:r>
            <a:r>
              <a:rPr lang="en-US" sz="2000" b="1" u="sng" dirty="0">
                <a:solidFill>
                  <a:srgbClr val="002060"/>
                </a:solidFill>
              </a:rPr>
              <a:t>contiguous</a:t>
            </a:r>
            <a:r>
              <a:rPr lang="en-US" sz="2000" dirty="0">
                <a:solidFill>
                  <a:srgbClr val="002060"/>
                </a:solidFill>
              </a:rPr>
              <a:t>. (emphasis added)</a:t>
            </a:r>
          </a:p>
          <a:p>
            <a:pPr marL="0" indent="0">
              <a:spcBef>
                <a:spcPts val="0"/>
              </a:spcBef>
              <a:buSzPts val="1200"/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SzPts val="1200"/>
              <a:buNone/>
            </a:pPr>
            <a:r>
              <a:rPr lang="en-US" sz="2000" dirty="0">
                <a:solidFill>
                  <a:srgbClr val="002060"/>
                </a:solidFill>
              </a:rPr>
              <a:t>As a result of the shift in Census blocks (see next slide image), District 4 is no longer contiguous by this definition. </a:t>
            </a:r>
          </a:p>
          <a:p>
            <a:pPr marL="0" indent="0">
              <a:spcBef>
                <a:spcPts val="0"/>
              </a:spcBef>
              <a:buSzPts val="1200"/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SzPts val="1200"/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SzPts val="1200"/>
              <a:buNone/>
            </a:pPr>
            <a:endParaRPr sz="2000" dirty="0">
              <a:solidFill>
                <a:srgbClr val="C13F3F"/>
              </a:solidFill>
            </a:endParaRPr>
          </a:p>
        </p:txBody>
      </p:sp>
      <p:pic>
        <p:nvPicPr>
          <p:cNvPr id="155" name="Google Shape;155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97773" y="5643581"/>
            <a:ext cx="3546227" cy="678771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4"/>
          <p:cNvSpPr txBox="1">
            <a:spLocks noGrp="1"/>
          </p:cNvSpPr>
          <p:nvPr>
            <p:ph type="sldNum" idx="4294967295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/>
          </a:p>
        </p:txBody>
      </p:sp>
      <p:cxnSp>
        <p:nvCxnSpPr>
          <p:cNvPr id="157" name="Google Shape;157;p4"/>
          <p:cNvCxnSpPr/>
          <p:nvPr/>
        </p:nvCxnSpPr>
        <p:spPr>
          <a:xfrm>
            <a:off x="3043500" y="1013399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638141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"/>
          <p:cNvSpPr txBox="1">
            <a:spLocks noGrp="1"/>
          </p:cNvSpPr>
          <p:nvPr>
            <p:ph type="title"/>
          </p:nvPr>
        </p:nvSpPr>
        <p:spPr>
          <a:xfrm>
            <a:off x="327900" y="17317"/>
            <a:ext cx="846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aramond"/>
              <a:buNone/>
            </a:pPr>
            <a:r>
              <a:rPr lang="en-US" sz="4000" dirty="0"/>
              <a:t>Non-Contiguous Area</a:t>
            </a:r>
            <a:endParaRPr sz="4000" dirty="0"/>
          </a:p>
        </p:txBody>
      </p:sp>
      <p:sp>
        <p:nvSpPr>
          <p:cNvPr id="156" name="Google Shape;156;p4"/>
          <p:cNvSpPr txBox="1">
            <a:spLocks noGrp="1"/>
          </p:cNvSpPr>
          <p:nvPr>
            <p:ph type="sldNum" idx="4294967295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/>
          </a:p>
        </p:txBody>
      </p:sp>
      <p:cxnSp>
        <p:nvCxnSpPr>
          <p:cNvPr id="157" name="Google Shape;157;p4"/>
          <p:cNvCxnSpPr/>
          <p:nvPr/>
        </p:nvCxnSpPr>
        <p:spPr>
          <a:xfrm>
            <a:off x="3043500" y="1013399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69BCA44C-B9E2-4EBC-9914-2ED2A0649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28419"/>
            <a:ext cx="9050259" cy="5001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562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"/>
          <p:cNvSpPr txBox="1">
            <a:spLocks noGrp="1"/>
          </p:cNvSpPr>
          <p:nvPr>
            <p:ph type="title"/>
          </p:nvPr>
        </p:nvSpPr>
        <p:spPr>
          <a:xfrm>
            <a:off x="327900" y="17317"/>
            <a:ext cx="846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aramond"/>
              <a:buNone/>
            </a:pPr>
            <a:r>
              <a:rPr lang="en-US" sz="4000" dirty="0"/>
              <a:t>Latino CVAP</a:t>
            </a:r>
            <a:endParaRPr sz="4000" dirty="0"/>
          </a:p>
        </p:txBody>
      </p:sp>
      <p:sp>
        <p:nvSpPr>
          <p:cNvPr id="156" name="Google Shape;156;p4"/>
          <p:cNvSpPr txBox="1">
            <a:spLocks noGrp="1"/>
          </p:cNvSpPr>
          <p:nvPr>
            <p:ph type="sldNum" idx="4294967295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/>
          </a:p>
        </p:txBody>
      </p:sp>
      <p:cxnSp>
        <p:nvCxnSpPr>
          <p:cNvPr id="157" name="Google Shape;157;p4"/>
          <p:cNvCxnSpPr/>
          <p:nvPr/>
        </p:nvCxnSpPr>
        <p:spPr>
          <a:xfrm>
            <a:off x="3043500" y="1013399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69BCA44C-B9E2-4EBC-9914-2ED2A0649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8419"/>
            <a:ext cx="9144000" cy="5001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124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"/>
          <p:cNvSpPr txBox="1">
            <a:spLocks noGrp="1"/>
          </p:cNvSpPr>
          <p:nvPr>
            <p:ph type="title"/>
          </p:nvPr>
        </p:nvSpPr>
        <p:spPr>
          <a:xfrm>
            <a:off x="327900" y="17317"/>
            <a:ext cx="846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aramond"/>
              <a:buNone/>
            </a:pPr>
            <a:r>
              <a:rPr lang="en-US" sz="4000" dirty="0"/>
              <a:t>Asian American CVAP</a:t>
            </a:r>
            <a:endParaRPr sz="4000" dirty="0"/>
          </a:p>
        </p:txBody>
      </p:sp>
      <p:sp>
        <p:nvSpPr>
          <p:cNvPr id="156" name="Google Shape;156;p4"/>
          <p:cNvSpPr txBox="1">
            <a:spLocks noGrp="1"/>
          </p:cNvSpPr>
          <p:nvPr>
            <p:ph type="sldNum" idx="4294967295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/>
          </a:p>
        </p:txBody>
      </p:sp>
      <p:cxnSp>
        <p:nvCxnSpPr>
          <p:cNvPr id="157" name="Google Shape;157;p4"/>
          <p:cNvCxnSpPr/>
          <p:nvPr/>
        </p:nvCxnSpPr>
        <p:spPr>
          <a:xfrm>
            <a:off x="3043500" y="1013399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69BCA44C-B9E2-4EBC-9914-2ED2A0649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28419"/>
            <a:ext cx="9143999" cy="5001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622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"/>
          <p:cNvSpPr txBox="1">
            <a:spLocks noGrp="1"/>
          </p:cNvSpPr>
          <p:nvPr>
            <p:ph type="title"/>
          </p:nvPr>
        </p:nvSpPr>
        <p:spPr>
          <a:xfrm>
            <a:off x="327900" y="17317"/>
            <a:ext cx="846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aramond"/>
              <a:buNone/>
            </a:pPr>
            <a:r>
              <a:rPr lang="en-US" sz="4000" dirty="0"/>
              <a:t>African American CVAP</a:t>
            </a:r>
            <a:endParaRPr sz="4000" dirty="0"/>
          </a:p>
        </p:txBody>
      </p:sp>
      <p:sp>
        <p:nvSpPr>
          <p:cNvPr id="156" name="Google Shape;156;p4"/>
          <p:cNvSpPr txBox="1">
            <a:spLocks noGrp="1"/>
          </p:cNvSpPr>
          <p:nvPr>
            <p:ph type="sldNum" idx="4294967295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/>
          </a:p>
        </p:txBody>
      </p:sp>
      <p:cxnSp>
        <p:nvCxnSpPr>
          <p:cNvPr id="157" name="Google Shape;157;p4"/>
          <p:cNvCxnSpPr/>
          <p:nvPr/>
        </p:nvCxnSpPr>
        <p:spPr>
          <a:xfrm>
            <a:off x="3043500" y="1013399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69BCA44C-B9E2-4EBC-9914-2ED2A0649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28419"/>
            <a:ext cx="9143999" cy="50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916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"/>
          <p:cNvSpPr txBox="1">
            <a:spLocks noGrp="1"/>
          </p:cNvSpPr>
          <p:nvPr>
            <p:ph type="title"/>
          </p:nvPr>
        </p:nvSpPr>
        <p:spPr>
          <a:xfrm>
            <a:off x="327900" y="17317"/>
            <a:ext cx="846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aramond"/>
              <a:buNone/>
            </a:pPr>
            <a:r>
              <a:rPr lang="en-US" sz="4000" dirty="0"/>
              <a:t>Percentage Renters</a:t>
            </a:r>
            <a:endParaRPr sz="4000" dirty="0"/>
          </a:p>
        </p:txBody>
      </p:sp>
      <p:sp>
        <p:nvSpPr>
          <p:cNvPr id="156" name="Google Shape;156;p4"/>
          <p:cNvSpPr txBox="1">
            <a:spLocks noGrp="1"/>
          </p:cNvSpPr>
          <p:nvPr>
            <p:ph type="sldNum" idx="4294967295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/>
          </a:p>
        </p:txBody>
      </p:sp>
      <p:cxnSp>
        <p:nvCxnSpPr>
          <p:cNvPr id="157" name="Google Shape;157;p4"/>
          <p:cNvCxnSpPr/>
          <p:nvPr/>
        </p:nvCxnSpPr>
        <p:spPr>
          <a:xfrm>
            <a:off x="3043500" y="1013399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69BCA44C-B9E2-4EBC-9914-2ED2A0649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928419"/>
            <a:ext cx="9143997" cy="50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855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"/>
          <p:cNvSpPr txBox="1">
            <a:spLocks noGrp="1"/>
          </p:cNvSpPr>
          <p:nvPr>
            <p:ph type="title"/>
          </p:nvPr>
        </p:nvSpPr>
        <p:spPr>
          <a:xfrm>
            <a:off x="327900" y="17317"/>
            <a:ext cx="846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aramond"/>
              <a:buNone/>
            </a:pPr>
            <a:r>
              <a:rPr lang="en-US" sz="4000" dirty="0"/>
              <a:t>Income Statistics</a:t>
            </a:r>
            <a:endParaRPr sz="4000" dirty="0"/>
          </a:p>
        </p:txBody>
      </p:sp>
      <p:sp>
        <p:nvSpPr>
          <p:cNvPr id="156" name="Google Shape;156;p4"/>
          <p:cNvSpPr txBox="1">
            <a:spLocks noGrp="1"/>
          </p:cNvSpPr>
          <p:nvPr>
            <p:ph type="sldNum" idx="4294967295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/>
          </a:p>
        </p:txBody>
      </p:sp>
      <p:cxnSp>
        <p:nvCxnSpPr>
          <p:cNvPr id="157" name="Google Shape;157;p4"/>
          <p:cNvCxnSpPr/>
          <p:nvPr/>
        </p:nvCxnSpPr>
        <p:spPr>
          <a:xfrm>
            <a:off x="3043500" y="1013399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69BCA44C-B9E2-4EBC-9914-2ED2A0649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928419"/>
            <a:ext cx="9143997" cy="500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565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"/>
          <p:cNvSpPr txBox="1">
            <a:spLocks noGrp="1"/>
          </p:cNvSpPr>
          <p:nvPr>
            <p:ph type="title"/>
          </p:nvPr>
        </p:nvSpPr>
        <p:spPr>
          <a:xfrm>
            <a:off x="327900" y="17317"/>
            <a:ext cx="846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aramond"/>
              <a:buNone/>
            </a:pPr>
            <a:r>
              <a:rPr lang="en-US" sz="4000" b="1" dirty="0"/>
              <a:t>Defining Neighborhoods</a:t>
            </a:r>
            <a:endParaRPr sz="4000" dirty="0"/>
          </a:p>
        </p:txBody>
      </p:sp>
      <p:sp>
        <p:nvSpPr>
          <p:cNvPr id="154" name="Google Shape;154;p4"/>
          <p:cNvSpPr txBox="1">
            <a:spLocks noGrp="1"/>
          </p:cNvSpPr>
          <p:nvPr>
            <p:ph type="body" idx="1"/>
          </p:nvPr>
        </p:nvSpPr>
        <p:spPr>
          <a:xfrm>
            <a:off x="688350" y="1522200"/>
            <a:ext cx="7767300" cy="4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 sz="2000" b="1" dirty="0">
                <a:solidFill>
                  <a:srgbClr val="C13F3F"/>
                </a:solidFill>
              </a:rPr>
              <a:t>1</a:t>
            </a:r>
            <a:r>
              <a:rPr lang="en-US" sz="2000" b="1" baseline="30000" dirty="0">
                <a:solidFill>
                  <a:srgbClr val="C13F3F"/>
                </a:solidFill>
              </a:rPr>
              <a:t>st</a:t>
            </a:r>
            <a:r>
              <a:rPr lang="en-US" sz="2000" b="1" dirty="0">
                <a:solidFill>
                  <a:srgbClr val="C13F3F"/>
                </a:solidFill>
              </a:rPr>
              <a:t> Question: What is your neighborhood?</a:t>
            </a:r>
            <a:endParaRPr sz="2000" b="1" dirty="0">
              <a:solidFill>
                <a:srgbClr val="C13F3F"/>
              </a:solidFill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SzPts val="1200"/>
              <a:buNone/>
            </a:pPr>
            <a:r>
              <a:rPr lang="en-US" sz="2000" b="1" dirty="0">
                <a:solidFill>
                  <a:srgbClr val="C13F3F"/>
                </a:solidFill>
              </a:rPr>
              <a:t>2</a:t>
            </a:r>
            <a:r>
              <a:rPr lang="en-US" sz="2000" b="1" baseline="30000" dirty="0">
                <a:solidFill>
                  <a:srgbClr val="C13F3F"/>
                </a:solidFill>
              </a:rPr>
              <a:t>nd</a:t>
            </a:r>
            <a:r>
              <a:rPr lang="en-US" sz="2000" b="1" dirty="0">
                <a:solidFill>
                  <a:srgbClr val="C13F3F"/>
                </a:solidFill>
              </a:rPr>
              <a:t> Question: What are its geographic boundaries?</a:t>
            </a:r>
            <a:endParaRPr sz="2000" dirty="0">
              <a:solidFill>
                <a:srgbClr val="C13F3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60"/>
              <a:buNone/>
            </a:pPr>
            <a:endParaRPr sz="1000" b="1" dirty="0">
              <a:solidFill>
                <a:srgbClr val="7030A0"/>
              </a:solidFill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SzPts val="960"/>
              <a:buNone/>
            </a:pPr>
            <a:r>
              <a:rPr lang="en-US" sz="2000" b="1" dirty="0">
                <a:solidFill>
                  <a:srgbClr val="002060"/>
                </a:solidFill>
              </a:rPr>
              <a:t>Examples of physical features defining a neighborhood boundary:</a:t>
            </a:r>
            <a:endParaRPr sz="2000" dirty="0">
              <a:solidFill>
                <a:srgbClr val="002060"/>
              </a:solidFill>
            </a:endParaRPr>
          </a:p>
          <a:p>
            <a:pPr marL="777240" lvl="0" indent="-386080" algn="l" rtl="0">
              <a:spcBef>
                <a:spcPts val="7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Wingdings" pitchFamily="2" charset="2"/>
              <a:buChar char="§"/>
            </a:pPr>
            <a:r>
              <a:rPr lang="en-US" sz="2000" dirty="0">
                <a:solidFill>
                  <a:srgbClr val="002060"/>
                </a:solidFill>
              </a:rPr>
              <a:t>Natural neighborhood dividing lines, such as highway or major roads, rivers, canals and/or hills</a:t>
            </a:r>
            <a:endParaRPr sz="2000" dirty="0">
              <a:solidFill>
                <a:srgbClr val="002060"/>
              </a:solidFill>
            </a:endParaRPr>
          </a:p>
          <a:p>
            <a:pPr marL="777240" lvl="0" indent="-386080" algn="l" rtl="0">
              <a:spcBef>
                <a:spcPts val="7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Wingdings" pitchFamily="2" charset="2"/>
              <a:buChar char="§"/>
            </a:pPr>
            <a:r>
              <a:rPr lang="en-US" sz="2000" dirty="0">
                <a:solidFill>
                  <a:srgbClr val="002060"/>
                </a:solidFill>
              </a:rPr>
              <a:t>Areas around parks or schools</a:t>
            </a:r>
            <a:endParaRPr sz="2000" dirty="0">
              <a:solidFill>
                <a:srgbClr val="002060"/>
              </a:solidFill>
            </a:endParaRPr>
          </a:p>
          <a:p>
            <a:pPr marL="777240" lvl="0" indent="-386080" algn="l" rtl="0">
              <a:spcBef>
                <a:spcPts val="7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Wingdings" pitchFamily="2" charset="2"/>
              <a:buChar char="§"/>
            </a:pPr>
            <a:r>
              <a:rPr lang="en-US" sz="2000" dirty="0">
                <a:solidFill>
                  <a:srgbClr val="002060"/>
                </a:solidFill>
              </a:rPr>
              <a:t>Other neighborhood landmarks</a:t>
            </a:r>
            <a:endParaRPr sz="2000" dirty="0">
              <a:solidFill>
                <a:srgbClr val="002060"/>
              </a:solidFill>
            </a:endParaRPr>
          </a:p>
          <a:p>
            <a:pPr marL="32004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SzPts val="1200"/>
              <a:buNone/>
            </a:pPr>
            <a:r>
              <a:rPr lang="en-US" sz="2000" b="1" dirty="0">
                <a:solidFill>
                  <a:srgbClr val="C13F3F"/>
                </a:solidFill>
              </a:rPr>
              <a:t>In the absence of public testimony, planning records and other similar documents may provide definition.</a:t>
            </a:r>
            <a:endParaRPr sz="2000" dirty="0">
              <a:solidFill>
                <a:srgbClr val="C13F3F"/>
              </a:solidFill>
            </a:endParaRPr>
          </a:p>
        </p:txBody>
      </p:sp>
      <p:pic>
        <p:nvPicPr>
          <p:cNvPr id="155" name="Google Shape;155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97773" y="5643581"/>
            <a:ext cx="3546227" cy="678771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4"/>
          <p:cNvSpPr txBox="1">
            <a:spLocks noGrp="1"/>
          </p:cNvSpPr>
          <p:nvPr>
            <p:ph type="sldNum" idx="4294967295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17</a:t>
            </a:fld>
            <a:endParaRPr/>
          </a:p>
        </p:txBody>
      </p:sp>
      <p:cxnSp>
        <p:nvCxnSpPr>
          <p:cNvPr id="157" name="Google Shape;157;p4"/>
          <p:cNvCxnSpPr/>
          <p:nvPr/>
        </p:nvCxnSpPr>
        <p:spPr>
          <a:xfrm>
            <a:off x="3043500" y="1013399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968313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EE141-D2A2-4D19-825E-7D11A3C4A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4015"/>
            <a:ext cx="9144000" cy="914400"/>
          </a:xfrm>
        </p:spPr>
        <p:txBody>
          <a:bodyPr>
            <a:noAutofit/>
          </a:bodyPr>
          <a:lstStyle/>
          <a:p>
            <a:r>
              <a:rPr lang="en-US" sz="3600" dirty="0"/>
              <a:t>Beyond Neighborhoods:</a:t>
            </a:r>
            <a:br>
              <a:rPr lang="en-US" sz="3600" dirty="0"/>
            </a:br>
            <a:r>
              <a:rPr lang="en-US" sz="3600" dirty="0"/>
              <a:t>Defining Communities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014AA-3B16-48AC-B179-9C6C9D2A461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1245441"/>
            <a:ext cx="8153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</a:rPr>
              <a:t>1</a:t>
            </a:r>
            <a:r>
              <a:rPr lang="en-US" sz="2000" b="1" baseline="30000" dirty="0">
                <a:solidFill>
                  <a:srgbClr val="7030A0"/>
                </a:solidFill>
              </a:rPr>
              <a:t>st</a:t>
            </a:r>
            <a:r>
              <a:rPr lang="en-US" sz="2000" b="1" dirty="0">
                <a:solidFill>
                  <a:srgbClr val="7030A0"/>
                </a:solidFill>
              </a:rPr>
              <a:t> Question: what defines your community?</a:t>
            </a:r>
          </a:p>
          <a:p>
            <a:r>
              <a:rPr lang="en-US" sz="1800" dirty="0"/>
              <a:t>Geographic Area, plus</a:t>
            </a:r>
          </a:p>
          <a:p>
            <a:r>
              <a:rPr lang="en-US" sz="1800" dirty="0"/>
              <a:t>Shared issue or characteristic</a:t>
            </a:r>
          </a:p>
          <a:p>
            <a:pPr lvl="1"/>
            <a:r>
              <a:rPr lang="en-US" sz="1600" i="1" dirty="0">
                <a:solidFill>
                  <a:schemeClr val="tx2"/>
                </a:solidFill>
              </a:rPr>
              <a:t>Shared social or economic interest</a:t>
            </a:r>
          </a:p>
          <a:p>
            <a:pPr lvl="1"/>
            <a:r>
              <a:rPr lang="en-US" sz="1600" i="1" dirty="0">
                <a:solidFill>
                  <a:schemeClr val="tx2"/>
                </a:solidFill>
              </a:rPr>
              <a:t>Impacted by city/county policies</a:t>
            </a:r>
          </a:p>
          <a:p>
            <a:r>
              <a:rPr lang="en-US" sz="1800" dirty="0"/>
              <a:t>Tell us “your community’s story”</a:t>
            </a:r>
          </a:p>
          <a:p>
            <a:pPr marL="0" indent="0">
              <a:buNone/>
            </a:pPr>
            <a:endParaRPr lang="en-US" sz="20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</a:rPr>
              <a:t>2</a:t>
            </a:r>
            <a:r>
              <a:rPr lang="en-US" sz="2000" b="1" baseline="30000" dirty="0">
                <a:solidFill>
                  <a:srgbClr val="7030A0"/>
                </a:solidFill>
              </a:rPr>
              <a:t>nd</a:t>
            </a:r>
            <a:r>
              <a:rPr lang="en-US" sz="2000" b="1" dirty="0">
                <a:solidFill>
                  <a:srgbClr val="7030A0"/>
                </a:solidFill>
              </a:rPr>
              <a:t> Question: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</a:rPr>
              <a:t>Would this community benefit from being “included within a single district for purposes of its effective and fair representation”? </a:t>
            </a:r>
          </a:p>
          <a:p>
            <a:r>
              <a:rPr lang="en-US" sz="1800" dirty="0"/>
              <a:t>Or would it benefit more from having multiple representatives?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B4FE10-AA05-4238-9535-5055F0A2F905}"/>
              </a:ext>
            </a:extLst>
          </p:cNvPr>
          <p:cNvSpPr txBox="1"/>
          <p:nvPr/>
        </p:nvSpPr>
        <p:spPr>
          <a:xfrm>
            <a:off x="1676400" y="575201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latin typeface="Garamond" panose="02020404030301010803" pitchFamily="18" charset="0"/>
              </a:rPr>
              <a:t>Definitions of Communities of Interest may </a:t>
            </a:r>
            <a:r>
              <a:rPr lang="en-US" sz="1600" i="1" u="sng" dirty="0">
                <a:latin typeface="Garamond" panose="02020404030301010803" pitchFamily="18" charset="0"/>
              </a:rPr>
              <a:t>not</a:t>
            </a:r>
            <a:r>
              <a:rPr lang="en-US" sz="1600" i="1" dirty="0">
                <a:latin typeface="Garamond" panose="02020404030301010803" pitchFamily="18" charset="0"/>
              </a:rPr>
              <a:t> include relationships with political parties, incumbents, or political candidates.</a:t>
            </a:r>
          </a:p>
        </p:txBody>
      </p:sp>
    </p:spTree>
    <p:extLst>
      <p:ext uri="{BB962C8B-B14F-4D97-AF65-F5344CB8AC3E}">
        <p14:creationId xmlns:p14="http://schemas.microsoft.com/office/powerpoint/2010/main" val="751721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BB17954-C058-447A-BBA6-B992E3C09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Neighborhoods / Communities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AB6B93-B964-46D9-B3DD-A5D7B9E959BA}"/>
              </a:ext>
            </a:extLst>
          </p:cNvPr>
          <p:cNvSpPr txBox="1"/>
          <p:nvPr/>
        </p:nvSpPr>
        <p:spPr>
          <a:xfrm>
            <a:off x="152400" y="1520785"/>
            <a:ext cx="86868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Garamond" panose="02020404030301010803" pitchFamily="18" charset="0"/>
              </a:rPr>
              <a:t> Freeway Corridor &amp; Commercial areas</a:t>
            </a:r>
          </a:p>
          <a:p>
            <a:endParaRPr lang="en-US" sz="2800" dirty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Garamond" panose="02020404030301010803" pitchFamily="18" charset="0"/>
              </a:rPr>
              <a:t> Azusa Avenue corridor</a:t>
            </a:r>
          </a:p>
          <a:p>
            <a:endParaRPr lang="en-US" sz="2800" dirty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Garamond" panose="02020404030301010803" pitchFamily="18" charset="0"/>
              </a:rPr>
              <a:t> HOAs or neighborhoods</a:t>
            </a:r>
          </a:p>
          <a:p>
            <a:endParaRPr lang="en-US" sz="2800" dirty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Garamond" panose="02020404030301010803" pitchFamily="18" charset="0"/>
              </a:rPr>
              <a:t> Other areas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800" dirty="0">
              <a:latin typeface="Garamond" panose="02020404030301010803" pitchFamily="18" charset="0"/>
            </a:endParaRPr>
          </a:p>
          <a:p>
            <a:endParaRPr lang="en-US" dirty="0"/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83742963-3084-40B2-828A-06CCE9F32406}"/>
              </a:ext>
            </a:extLst>
          </p:cNvPr>
          <p:cNvSpPr txBox="1">
            <a:spLocks/>
          </p:cNvSpPr>
          <p:nvPr/>
        </p:nvSpPr>
        <p:spPr>
          <a:xfrm>
            <a:off x="20129" y="0"/>
            <a:ext cx="9123871" cy="871299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rgbClr val="002060"/>
                </a:solidFill>
                <a:latin typeface="Garamond" pitchFamily="18" charset="0"/>
                <a:ea typeface="+mj-ea"/>
                <a:cs typeface="+mj-cs"/>
              </a:defRPr>
            </a:lvl1pPr>
          </a:lstStyle>
          <a:p>
            <a:r>
              <a:rPr lang="en-US"/>
              <a:t>Possible Neighborhoods / Communities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88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F8775-6895-4798-8EF7-F4243FE45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Tonight’s Agenda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EC5EC-1156-4B5E-8FFA-3004FAEB3CF5}"/>
              </a:ext>
            </a:extLst>
          </p:cNvPr>
          <p:cNvSpPr txBox="1"/>
          <p:nvPr/>
        </p:nvSpPr>
        <p:spPr>
          <a:xfrm>
            <a:off x="152400" y="914400"/>
            <a:ext cx="86868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latin typeface="Garamond" panose="02020404030301010803" pitchFamily="18" charset="0"/>
              </a:rPr>
              <a:t>The</a:t>
            </a:r>
            <a:r>
              <a:rPr lang="en-US" sz="3600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n-US" sz="3600" dirty="0">
                <a:latin typeface="Garamond" panose="02020404030301010803" pitchFamily="18" charset="0"/>
              </a:rPr>
              <a:t>2021 redistricting process</a:t>
            </a:r>
          </a:p>
          <a:p>
            <a:endParaRPr lang="en-US" sz="3600" dirty="0">
              <a:latin typeface="Garamond" panose="020204040303010108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Garamond" panose="02020404030301010803" pitchFamily="18" charset="0"/>
              </a:rPr>
              <a:t>Project timelines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Garamond" panose="02020404030301010803" pitchFamily="18" charset="0"/>
              </a:rPr>
              <a:t>Key deadlines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Garamond" panose="02020404030301010803" pitchFamily="18" charset="0"/>
              </a:rPr>
              <a:t>Next steps and hearings</a:t>
            </a:r>
            <a:endParaRPr lang="en-US" sz="36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latin typeface="Garamond" panose="02020404030301010803" pitchFamily="18" charset="0"/>
              </a:rPr>
              <a:t>2020 US Census data updated demographics</a:t>
            </a:r>
          </a:p>
          <a:p>
            <a:pPr lvl="1"/>
            <a:endParaRPr lang="en-US" sz="3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080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51CB2-538D-4C3C-A9F5-EBE239A2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Hearing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8D347E9-601C-40EC-A679-8685A727C110}"/>
              </a:ext>
            </a:extLst>
          </p:cNvPr>
          <p:cNvSpPr txBox="1">
            <a:spLocks noGrp="1"/>
          </p:cNvSpPr>
          <p:nvPr>
            <p:ph sz="quarter" idx="1"/>
          </p:nvPr>
        </p:nvSpPr>
        <p:spPr>
          <a:xfrm>
            <a:off x="612775" y="990600"/>
            <a:ext cx="81534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/>
              <a:t>Next Steps:</a:t>
            </a:r>
          </a:p>
          <a:p>
            <a:r>
              <a:rPr lang="en-US" sz="3200" dirty="0"/>
              <a:t>Council Discussion, then Action: </a:t>
            </a:r>
          </a:p>
          <a:p>
            <a:pPr lvl="1"/>
            <a:r>
              <a:rPr lang="en-US" sz="3200" dirty="0"/>
              <a:t> Provide feedback and vote on areas that meet each AB 849 definition: </a:t>
            </a:r>
          </a:p>
          <a:p>
            <a:pPr lvl="2"/>
            <a:r>
              <a:rPr lang="en-US" sz="3200" dirty="0"/>
              <a:t>“neighborhoods” </a:t>
            </a:r>
          </a:p>
          <a:p>
            <a:pPr lvl="2"/>
            <a:r>
              <a:rPr lang="en-US" sz="3200" dirty="0"/>
              <a:t>“communities of interest . . . that should be included within a single district for purposes of its effective and fair representation.”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BF0000"/>
              </a:buClr>
              <a:buSzPct val="6000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361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4"/>
          <p:cNvSpPr txBox="1">
            <a:spLocks noGrp="1"/>
          </p:cNvSpPr>
          <p:nvPr>
            <p:ph type="title"/>
          </p:nvPr>
        </p:nvSpPr>
        <p:spPr>
          <a:xfrm>
            <a:off x="139336" y="-11324"/>
            <a:ext cx="846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aramond"/>
              <a:buNone/>
            </a:pPr>
            <a:r>
              <a:rPr lang="en-US" sz="4000" b="1" dirty="0"/>
              <a:t>Key Dates and Next Steps</a:t>
            </a:r>
            <a:endParaRPr sz="4000" dirty="0"/>
          </a:p>
        </p:txBody>
      </p:sp>
      <p:sp>
        <p:nvSpPr>
          <p:cNvPr id="259" name="Google Shape;259;p14"/>
          <p:cNvSpPr txBox="1">
            <a:spLocks noGrp="1"/>
          </p:cNvSpPr>
          <p:nvPr>
            <p:ph type="sldNum" idx="4294967295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21</a:t>
            </a:fld>
            <a:endParaRPr/>
          </a:p>
        </p:txBody>
      </p:sp>
      <p:cxnSp>
        <p:nvCxnSpPr>
          <p:cNvPr id="260" name="Google Shape;260;p14"/>
          <p:cNvCxnSpPr/>
          <p:nvPr/>
        </p:nvCxnSpPr>
        <p:spPr>
          <a:xfrm>
            <a:off x="2971800" y="972526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6F9733D-C906-40D5-8685-B6048167BF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689459"/>
              </p:ext>
            </p:extLst>
          </p:nvPr>
        </p:nvGraphicFramePr>
        <p:xfrm>
          <a:off x="256636" y="1143000"/>
          <a:ext cx="8610600" cy="34080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0316">
                  <a:extLst>
                    <a:ext uri="{9D8B030D-6E8A-4147-A177-3AD203B41FA5}">
                      <a16:colId xmlns:a16="http://schemas.microsoft.com/office/drawing/2014/main" val="2034204790"/>
                    </a:ext>
                  </a:extLst>
                </a:gridCol>
                <a:gridCol w="6300284">
                  <a:extLst>
                    <a:ext uri="{9D8B030D-6E8A-4147-A177-3AD203B41FA5}">
                      <a16:colId xmlns:a16="http://schemas.microsoft.com/office/drawing/2014/main" val="819536076"/>
                    </a:ext>
                  </a:extLst>
                </a:gridCol>
              </a:tblGrid>
              <a:tr h="5827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August/September 2021 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Redistricting data available. Census data released in mid-August. California released prisoner-adjusted data late September.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817593001"/>
                  </a:ext>
                </a:extLst>
              </a:tr>
              <a:tr h="5827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November 18, 2021</a:t>
                      </a: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baseline="30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Public Workshop (counts as a hearing for AB 849 requirements)</a:t>
                      </a: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1112352346"/>
                  </a:ext>
                </a:extLst>
              </a:tr>
              <a:tr h="1864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January 18, </a:t>
                      </a: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600" b="0" i="0" kern="1200" baseline="300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nd</a:t>
                      </a:r>
                      <a:r>
                        <a:rPr kumimoji="0" lang="en-US" sz="1600" b="0" i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Public Hearing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1292931288"/>
                  </a:ext>
                </a:extLst>
              </a:tr>
              <a:tr h="3728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Proposed 3</a:t>
                      </a:r>
                      <a:r>
                        <a:rPr lang="en-US" sz="1600" baseline="30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Public Hearing</a:t>
                      </a: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4283835398"/>
                  </a:ext>
                </a:extLst>
              </a:tr>
              <a:tr h="3728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Ordinance introduction hearing</a:t>
                      </a: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3191566694"/>
                  </a:ext>
                </a:extLst>
              </a:tr>
              <a:tr h="3728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Ordinance adoption hearing. Must be completed no later than April 17, 2022.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441667702"/>
                  </a:ext>
                </a:extLst>
              </a:tr>
              <a:tr h="3728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April 17, 2022 (E-205) 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City deadline to adopt and submit map to Registrar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1829490606"/>
                  </a:ext>
                </a:extLst>
              </a:tr>
              <a:tr h="1840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November 2022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2022 Election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991713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408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F8775-6895-4798-8EF7-F4243FE45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do Cities go Through the Redistricting Process?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EC5EC-1156-4B5E-8FFA-3004FAEB3CF5}"/>
              </a:ext>
            </a:extLst>
          </p:cNvPr>
          <p:cNvSpPr txBox="1"/>
          <p:nvPr/>
        </p:nvSpPr>
        <p:spPr>
          <a:xfrm>
            <a:off x="217206" y="1143000"/>
            <a:ext cx="86868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36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latin typeface="Garamond" panose="02020404030301010803" pitchFamily="18" charset="0"/>
              </a:rPr>
              <a:t>To review the 2020 US Census Bureau data</a:t>
            </a:r>
          </a:p>
          <a:p>
            <a:endParaRPr lang="en-US" sz="3600" dirty="0">
              <a:latin typeface="Garamond" panose="02020404030301010803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latin typeface="Garamond" panose="02020404030301010803" pitchFamily="18" charset="0"/>
              </a:rPr>
              <a:t>To ensure compliance with applicable federal and California voting laws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>
              <a:latin typeface="Garamond" panose="020204040303010108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17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F8775-6895-4798-8EF7-F4243FE45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2400" y="39176"/>
            <a:ext cx="9144000" cy="914400"/>
          </a:xfrm>
        </p:spPr>
        <p:txBody>
          <a:bodyPr/>
          <a:lstStyle/>
          <a:p>
            <a:r>
              <a:rPr lang="en-US" dirty="0"/>
              <a:t>West Covina Elections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EC5EC-1156-4B5E-8FFA-3004FAEB3CF5}"/>
              </a:ext>
            </a:extLst>
          </p:cNvPr>
          <p:cNvSpPr txBox="1"/>
          <p:nvPr/>
        </p:nvSpPr>
        <p:spPr>
          <a:xfrm>
            <a:off x="381000" y="940293"/>
            <a:ext cx="86868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36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latin typeface="Garamond" panose="02020404030301010803" pitchFamily="18" charset="0"/>
              </a:rPr>
              <a:t>Council Members hold 4 -year terms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>
              <a:latin typeface="Garamond" panose="020204040303010108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Garamond" panose="02020404030301010803" pitchFamily="18" charset="0"/>
              </a:rPr>
              <a:t>Districts 2, 4 &amp; 5 terms end November 2022</a:t>
            </a:r>
          </a:p>
          <a:p>
            <a:pPr lvl="1"/>
            <a:endParaRPr lang="en-US" sz="3600" dirty="0">
              <a:latin typeface="Garamond" panose="020204040303010108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Garamond" panose="02020404030301010803" pitchFamily="18" charset="0"/>
              </a:rPr>
              <a:t>Districts 1 &amp; 3 terms end November 2024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186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"/>
          <p:cNvSpPr txBox="1">
            <a:spLocks noGrp="1"/>
          </p:cNvSpPr>
          <p:nvPr>
            <p:ph type="title"/>
          </p:nvPr>
        </p:nvSpPr>
        <p:spPr>
          <a:xfrm>
            <a:off x="341400" y="0"/>
            <a:ext cx="846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aramond"/>
              <a:buNone/>
            </a:pPr>
            <a:r>
              <a:rPr lang="en-US" sz="4000" b="1" dirty="0"/>
              <a:t>Redistricting Process</a:t>
            </a:r>
            <a:endParaRPr sz="4000" dirty="0"/>
          </a:p>
        </p:txBody>
      </p:sp>
      <p:sp>
        <p:nvSpPr>
          <p:cNvPr id="128" name="Google Shape;128;p2"/>
          <p:cNvSpPr txBox="1">
            <a:spLocks noGrp="1"/>
          </p:cNvSpPr>
          <p:nvPr>
            <p:ph type="sldNum" idx="4294967295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  <p:cxnSp>
        <p:nvCxnSpPr>
          <p:cNvPr id="131" name="Google Shape;131;p2"/>
          <p:cNvCxnSpPr/>
          <p:nvPr/>
        </p:nvCxnSpPr>
        <p:spPr>
          <a:xfrm>
            <a:off x="3057000" y="990600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9F0BD4C-ED44-432A-B9E3-CC893CA11F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481833"/>
              </p:ext>
            </p:extLst>
          </p:nvPr>
        </p:nvGraphicFramePr>
        <p:xfrm>
          <a:off x="457200" y="1913876"/>
          <a:ext cx="8092822" cy="326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2530">
                  <a:extLst>
                    <a:ext uri="{9D8B030D-6E8A-4147-A177-3AD203B41FA5}">
                      <a16:colId xmlns:a16="http://schemas.microsoft.com/office/drawing/2014/main" val="2058158948"/>
                    </a:ext>
                  </a:extLst>
                </a:gridCol>
                <a:gridCol w="5630292">
                  <a:extLst>
                    <a:ext uri="{9D8B030D-6E8A-4147-A177-3AD203B41FA5}">
                      <a16:colId xmlns:a16="http://schemas.microsoft.com/office/drawing/2014/main" val="41175276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256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Two Initial Meetings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November 18 &amp; January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Held prior to release of draft maps. </a:t>
                      </a:r>
                    </a:p>
                    <a:p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Education and to solicit input on the communities in the Districts.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609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US Census Data Release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Mid-August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Census Bureau released official 2020 Census population data.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458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California Data Release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Late September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California Statewide Database released California’s official ‘prisoner-adjusted’ 2020 redistricting data.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87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Two Draft Map Hearings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TBD</a:t>
                      </a:r>
                      <a:endParaRPr lang="en-US" sz="1600" b="0" i="1" dirty="0">
                        <a:solidFill>
                          <a:srgbClr val="002060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Two Public Hearings to discuss and revise the draft maps and to discuss the election sequence.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378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Map Adoption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By April 17,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Final map must be posted at least 7 days prior to adoption.</a:t>
                      </a:r>
                    </a:p>
                    <a:p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Map adopted via ordinance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4558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"/>
          <p:cNvSpPr txBox="1">
            <a:spLocks noGrp="1"/>
          </p:cNvSpPr>
          <p:nvPr>
            <p:ph type="title"/>
          </p:nvPr>
        </p:nvSpPr>
        <p:spPr>
          <a:xfrm>
            <a:off x="341400" y="0"/>
            <a:ext cx="846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aramond"/>
              <a:buNone/>
            </a:pPr>
            <a:r>
              <a:rPr lang="en-US" sz="4000" b="1" dirty="0"/>
              <a:t>Pre-Draft Map Hearings</a:t>
            </a:r>
            <a:endParaRPr sz="4000" dirty="0"/>
          </a:p>
        </p:txBody>
      </p:sp>
      <p:sp>
        <p:nvSpPr>
          <p:cNvPr id="128" name="Google Shape;128;p2"/>
          <p:cNvSpPr txBox="1">
            <a:spLocks noGrp="1"/>
          </p:cNvSpPr>
          <p:nvPr>
            <p:ph type="sldNum" idx="4294967295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  <p:cxnSp>
        <p:nvCxnSpPr>
          <p:cNvPr id="131" name="Google Shape;131;p2"/>
          <p:cNvCxnSpPr/>
          <p:nvPr/>
        </p:nvCxnSpPr>
        <p:spPr>
          <a:xfrm>
            <a:off x="3057000" y="990600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97808C1-726E-4B5C-BAAB-C2B77AE89822}"/>
              </a:ext>
            </a:extLst>
          </p:cNvPr>
          <p:cNvSpPr txBox="1"/>
          <p:nvPr/>
        </p:nvSpPr>
        <p:spPr>
          <a:xfrm>
            <a:off x="139336" y="1447800"/>
            <a:ext cx="84612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Garamond" panose="02020404030301010803" pitchFamily="18" charset="0"/>
              </a:rPr>
              <a:t>The City of West Covina must hold two hearings prior to the consideration of draft maps</a:t>
            </a:r>
          </a:p>
          <a:p>
            <a:endParaRPr lang="en-US" sz="2400" dirty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Garamond" panose="02020404030301010803" pitchFamily="18" charset="0"/>
              </a:rPr>
              <a:t>The November 18</a:t>
            </a:r>
            <a:r>
              <a:rPr lang="en-US" sz="2400" baseline="30000" dirty="0">
                <a:latin typeface="Garamond" panose="02020404030301010803" pitchFamily="18" charset="0"/>
              </a:rPr>
              <a:t>th</a:t>
            </a:r>
            <a:r>
              <a:rPr lang="en-US" sz="2400" dirty="0">
                <a:latin typeface="Garamond" panose="02020404030301010803" pitchFamily="18" charset="0"/>
              </a:rPr>
              <a:t> and January 18</a:t>
            </a:r>
            <a:r>
              <a:rPr lang="en-US" sz="2400" baseline="30000" dirty="0">
                <a:latin typeface="Garamond" panose="02020404030301010803" pitchFamily="18" charset="0"/>
              </a:rPr>
              <a:t>th</a:t>
            </a:r>
            <a:r>
              <a:rPr lang="en-US" sz="2400" dirty="0">
                <a:latin typeface="Garamond" panose="02020404030301010803" pitchFamily="18" charset="0"/>
              </a:rPr>
              <a:t> meetings satisfy these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38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"/>
          <p:cNvSpPr txBox="1">
            <a:spLocks noGrp="1"/>
          </p:cNvSpPr>
          <p:nvPr>
            <p:ph type="body" idx="4294967295"/>
          </p:nvPr>
        </p:nvSpPr>
        <p:spPr>
          <a:xfrm>
            <a:off x="111576" y="2013046"/>
            <a:ext cx="2590800" cy="1413000"/>
          </a:xfrm>
          <a:prstGeom prst="rect">
            <a:avLst/>
          </a:prstGeom>
          <a:noFill/>
          <a:ln w="9525" cap="flat" cmpd="sng">
            <a:solidFill>
              <a:srgbClr val="C1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6400" b="1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400" b="1" dirty="0">
                <a:solidFill>
                  <a:srgbClr val="002060"/>
                </a:solidFill>
              </a:rPr>
              <a:t>Equal Population</a:t>
            </a:r>
            <a:endParaRPr sz="6400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6400" b="1" dirty="0">
                <a:solidFill>
                  <a:srgbClr val="002060"/>
                </a:solidFill>
              </a:rPr>
              <a:t>Federal</a:t>
            </a:r>
            <a:r>
              <a:rPr lang="en-US" sz="6400" dirty="0">
                <a:solidFill>
                  <a:srgbClr val="002060"/>
                </a:solidFill>
              </a:rPr>
              <a:t> </a:t>
            </a:r>
            <a:r>
              <a:rPr lang="en-US" sz="6400" b="1" dirty="0">
                <a:solidFill>
                  <a:srgbClr val="002060"/>
                </a:solidFill>
              </a:rPr>
              <a:t>Voting Rights Act</a:t>
            </a:r>
            <a:endParaRPr sz="6400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6400" b="1" dirty="0">
                <a:solidFill>
                  <a:srgbClr val="002060"/>
                </a:solidFill>
              </a:rPr>
              <a:t>No Racial Gerrymandering</a:t>
            </a:r>
            <a:endParaRPr sz="6400" dirty="0">
              <a:solidFill>
                <a:srgbClr val="002060"/>
              </a:solidFill>
            </a:endParaRPr>
          </a:p>
          <a:p>
            <a:pPr marL="640080" lvl="1" indent="-175641" algn="l" rtl="0">
              <a:spcBef>
                <a:spcPts val="550"/>
              </a:spcBef>
              <a:spcAft>
                <a:spcPts val="0"/>
              </a:spcAft>
              <a:buSzPct val="70000"/>
              <a:buNone/>
            </a:pPr>
            <a:endParaRPr sz="2400" dirty="0"/>
          </a:p>
        </p:txBody>
      </p:sp>
      <p:sp>
        <p:nvSpPr>
          <p:cNvPr id="139" name="Google Shape;139;p3"/>
          <p:cNvSpPr txBox="1">
            <a:spLocks noGrp="1"/>
          </p:cNvSpPr>
          <p:nvPr>
            <p:ph type="body" idx="4294967295"/>
          </p:nvPr>
        </p:nvSpPr>
        <p:spPr>
          <a:xfrm>
            <a:off x="6025200" y="1983575"/>
            <a:ext cx="3007200" cy="3892800"/>
          </a:xfrm>
          <a:prstGeom prst="rect">
            <a:avLst/>
          </a:prstGeom>
          <a:noFill/>
          <a:ln w="9525" cap="flat" cmpd="sng">
            <a:solidFill>
              <a:srgbClr val="AFC9C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2060"/>
                </a:solidFill>
              </a:rPr>
              <a:t>Minimize voters shifted to different election years</a:t>
            </a:r>
            <a:endParaRPr sz="1600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2060"/>
                </a:solidFill>
              </a:rPr>
              <a:t>Respect voters’ choices / continuity in office</a:t>
            </a:r>
            <a:endParaRPr sz="1600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2060"/>
                </a:solidFill>
              </a:rPr>
              <a:t>Future population growth</a:t>
            </a:r>
            <a:endParaRPr sz="1600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2060"/>
                </a:solidFill>
              </a:rPr>
              <a:t>Preserving the core of existing districts</a:t>
            </a:r>
            <a:endParaRPr sz="1600" dirty="0">
              <a:solidFill>
                <a:srgbClr val="002060"/>
              </a:solidFill>
            </a:endParaRPr>
          </a:p>
        </p:txBody>
      </p:sp>
      <p:sp>
        <p:nvSpPr>
          <p:cNvPr id="140" name="Google Shape;140;p3"/>
          <p:cNvSpPr txBox="1"/>
          <p:nvPr/>
        </p:nvSpPr>
        <p:spPr>
          <a:xfrm>
            <a:off x="111576" y="1368522"/>
            <a:ext cx="2590800" cy="639900"/>
          </a:xfrm>
          <a:prstGeom prst="rect">
            <a:avLst/>
          </a:prstGeom>
          <a:solidFill>
            <a:srgbClr val="C1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1. Federal Laws</a:t>
            </a:r>
            <a:endParaRPr sz="1800" dirty="0"/>
          </a:p>
        </p:txBody>
      </p:sp>
      <p:sp>
        <p:nvSpPr>
          <p:cNvPr id="141" name="Google Shape;141;p3"/>
          <p:cNvSpPr txBox="1"/>
          <p:nvPr/>
        </p:nvSpPr>
        <p:spPr>
          <a:xfrm>
            <a:off x="2842875" y="1368525"/>
            <a:ext cx="3039600" cy="639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2. California Criteria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for Cities</a:t>
            </a:r>
            <a:endParaRPr sz="1800" dirty="0"/>
          </a:p>
        </p:txBody>
      </p:sp>
      <p:pic>
        <p:nvPicPr>
          <p:cNvPr id="142" name="Google Shape;142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8425" y="4247200"/>
            <a:ext cx="2457125" cy="1629175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3"/>
          <p:cNvSpPr txBox="1"/>
          <p:nvPr/>
        </p:nvSpPr>
        <p:spPr>
          <a:xfrm>
            <a:off x="2857788" y="1983575"/>
            <a:ext cx="3009600" cy="38928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indent="-9144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1" i="0" u="none" strike="noStrike" cap="none" dirty="0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rPr>
              <a:t>Geographically contiguous</a:t>
            </a:r>
            <a:endParaRPr sz="1600" dirty="0">
              <a:solidFill>
                <a:srgbClr val="002060"/>
              </a:solidFill>
            </a:endParaRPr>
          </a:p>
          <a:p>
            <a:pPr marR="0" lvl="0" indent="-91440" algn="l" rtl="0">
              <a:spcBef>
                <a:spcPts val="7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1" i="0" u="none" strike="noStrike" cap="none" dirty="0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rPr>
              <a:t>Undivided neighborhoods and “communities of interest” </a:t>
            </a:r>
            <a:br>
              <a:rPr lang="en-US" sz="1800" b="1" i="0" u="none" strike="noStrike" cap="none" dirty="0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lang="en-US" sz="1450" b="0" i="0" u="none" strike="noStrike" cap="none" dirty="0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rPr>
              <a:t>(Socio-economic geographic areas that should be kept together)</a:t>
            </a:r>
            <a:endParaRPr sz="1450" b="0" i="0" u="none" strike="noStrike" cap="none" dirty="0">
              <a:solidFill>
                <a:srgbClr val="00206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R="0" lvl="0" indent="-91440" algn="l" rtl="0">
              <a:spcBef>
                <a:spcPts val="7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1" i="0" u="none" strike="noStrike" cap="none" dirty="0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rPr>
              <a:t>Easily identifiable boundaries</a:t>
            </a:r>
            <a:endParaRPr sz="1600" dirty="0">
              <a:solidFill>
                <a:srgbClr val="002060"/>
              </a:solidFill>
            </a:endParaRPr>
          </a:p>
          <a:p>
            <a:pPr marR="0" lvl="0" indent="-91440" algn="l" rtl="0">
              <a:spcBef>
                <a:spcPts val="7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1" i="0" u="none" strike="noStrike" cap="none" dirty="0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rPr>
              <a:t>Compact</a:t>
            </a:r>
            <a:br>
              <a:rPr lang="en-US" sz="1800" b="1" i="0" u="none" strike="noStrike" cap="none" dirty="0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lang="en-US" sz="1450" b="0" i="0" u="none" strike="noStrike" cap="none" dirty="0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rPr>
              <a:t>(Do not bypass one group of people to get to a more distant group of people)</a:t>
            </a:r>
            <a:endParaRPr sz="1450" dirty="0">
              <a:solidFill>
                <a:srgbClr val="002060"/>
              </a:solidFill>
            </a:endParaRP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Noto Sans Symbols"/>
              <a:buNone/>
            </a:pPr>
            <a:endParaRPr lang="en-US" sz="1600" b="1" u="none" strike="noStrike" cap="none" dirty="0">
              <a:solidFill>
                <a:srgbClr val="C13F3F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Noto Sans Symbols"/>
              <a:buNone/>
            </a:pPr>
            <a:r>
              <a:rPr lang="en-US" sz="1600" b="1" u="none" strike="noStrike" cap="none" dirty="0">
                <a:solidFill>
                  <a:srgbClr val="C13F3F"/>
                </a:solidFill>
                <a:latin typeface="Garamond"/>
                <a:ea typeface="Garamond"/>
                <a:cs typeface="Garamond"/>
                <a:sym typeface="Garamond"/>
              </a:rPr>
              <a:t>Prohibited:</a:t>
            </a:r>
            <a:endParaRPr sz="1600" b="1" u="none" strike="noStrike" cap="none" dirty="0">
              <a:solidFill>
                <a:srgbClr val="C13F3F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None/>
            </a:pPr>
            <a:r>
              <a:rPr lang="en-US" sz="1450" b="0" u="none" strike="noStrike" cap="none" dirty="0">
                <a:solidFill>
                  <a:srgbClr val="C13F3F"/>
                </a:solidFill>
                <a:latin typeface="Garamond"/>
                <a:ea typeface="Garamond"/>
                <a:cs typeface="Garamond"/>
                <a:sym typeface="Garamond"/>
              </a:rPr>
              <a:t>“Shall not favor or discriminate against a political party.”</a:t>
            </a:r>
            <a:endParaRPr sz="1450" b="0" u="none" strike="noStrike" cap="none" dirty="0">
              <a:solidFill>
                <a:srgbClr val="C13F3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44" name="Google Shape;144;p3"/>
          <p:cNvSpPr txBox="1"/>
          <p:nvPr/>
        </p:nvSpPr>
        <p:spPr>
          <a:xfrm>
            <a:off x="6022937" y="1368525"/>
            <a:ext cx="3007200" cy="6399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None/>
            </a:pPr>
            <a:r>
              <a:rPr lang="en-US" sz="1800" b="1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3. Other Traditional Redistricting Principles</a:t>
            </a:r>
            <a:endParaRPr sz="1800"/>
          </a:p>
        </p:txBody>
      </p:sp>
      <p:sp>
        <p:nvSpPr>
          <p:cNvPr id="146" name="Google Shape;146;p3"/>
          <p:cNvSpPr txBox="1">
            <a:spLocks noGrp="1"/>
          </p:cNvSpPr>
          <p:nvPr>
            <p:ph type="sldNum" idx="12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  <p:cxnSp>
        <p:nvCxnSpPr>
          <p:cNvPr id="147" name="Google Shape;147;p3"/>
          <p:cNvCxnSpPr/>
          <p:nvPr/>
        </p:nvCxnSpPr>
        <p:spPr>
          <a:xfrm>
            <a:off x="3057000" y="900900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5F772203-E04B-4ED9-85FB-B3633530C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altLang="en-US" sz="4000" b="1" dirty="0"/>
              <a:t>Redistricting Rules and Goals</a:t>
            </a:r>
            <a:endParaRPr lang="en-US" sz="4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674CE-E61A-46B8-9563-99C9DF01A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5" y="-2619"/>
            <a:ext cx="8981535" cy="993219"/>
          </a:xfrm>
        </p:spPr>
        <p:txBody>
          <a:bodyPr>
            <a:noAutofit/>
          </a:bodyPr>
          <a:lstStyle/>
          <a:p>
            <a:r>
              <a:rPr lang="en-US" sz="3200" b="1" dirty="0"/>
              <a:t>Demographic Summary of Existing Districts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EDCFB5-42EF-41B8-AE7C-A90D5CC356D0}"/>
              </a:ext>
            </a:extLst>
          </p:cNvPr>
          <p:cNvSpPr txBox="1"/>
          <p:nvPr/>
        </p:nvSpPr>
        <p:spPr>
          <a:xfrm>
            <a:off x="2209800" y="5257800"/>
            <a:ext cx="5369584" cy="584775"/>
          </a:xfrm>
          <a:prstGeom prst="rect">
            <a:avLst/>
          </a:prstGeom>
          <a:solidFill>
            <a:srgbClr val="D8B25C">
              <a:lumMod val="20000"/>
              <a:lumOff val="8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</a:rPr>
              <a:t>The data set above uses 2020 official Census data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</a:rPr>
              <a:t>for each of West Covina’s existing districts.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C39BFD2-6AD9-4B75-BDAD-E1A884C77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247930"/>
              </p:ext>
            </p:extLst>
          </p:nvPr>
        </p:nvGraphicFramePr>
        <p:xfrm>
          <a:off x="380999" y="1143000"/>
          <a:ext cx="8382001" cy="3657595"/>
        </p:xfrm>
        <a:graphic>
          <a:graphicData uri="http://schemas.openxmlformats.org/drawingml/2006/table">
            <a:tbl>
              <a:tblPr/>
              <a:tblGrid>
                <a:gridCol w="779721">
                  <a:extLst>
                    <a:ext uri="{9D8B030D-6E8A-4147-A177-3AD203B41FA5}">
                      <a16:colId xmlns:a16="http://schemas.microsoft.com/office/drawing/2014/main" val="2902465327"/>
                    </a:ext>
                  </a:extLst>
                </a:gridCol>
                <a:gridCol w="1145215">
                  <a:extLst>
                    <a:ext uri="{9D8B030D-6E8A-4147-A177-3AD203B41FA5}">
                      <a16:colId xmlns:a16="http://schemas.microsoft.com/office/drawing/2014/main" val="3472574298"/>
                    </a:ext>
                  </a:extLst>
                </a:gridCol>
                <a:gridCol w="779721">
                  <a:extLst>
                    <a:ext uri="{9D8B030D-6E8A-4147-A177-3AD203B41FA5}">
                      <a16:colId xmlns:a16="http://schemas.microsoft.com/office/drawing/2014/main" val="1784090405"/>
                    </a:ext>
                  </a:extLst>
                </a:gridCol>
                <a:gridCol w="999018">
                  <a:extLst>
                    <a:ext uri="{9D8B030D-6E8A-4147-A177-3AD203B41FA5}">
                      <a16:colId xmlns:a16="http://schemas.microsoft.com/office/drawing/2014/main" val="680287784"/>
                    </a:ext>
                  </a:extLst>
                </a:gridCol>
                <a:gridCol w="779721">
                  <a:extLst>
                    <a:ext uri="{9D8B030D-6E8A-4147-A177-3AD203B41FA5}">
                      <a16:colId xmlns:a16="http://schemas.microsoft.com/office/drawing/2014/main" val="1927519883"/>
                    </a:ext>
                  </a:extLst>
                </a:gridCol>
                <a:gridCol w="779721">
                  <a:extLst>
                    <a:ext uri="{9D8B030D-6E8A-4147-A177-3AD203B41FA5}">
                      <a16:colId xmlns:a16="http://schemas.microsoft.com/office/drawing/2014/main" val="1860556305"/>
                    </a:ext>
                  </a:extLst>
                </a:gridCol>
                <a:gridCol w="779721">
                  <a:extLst>
                    <a:ext uri="{9D8B030D-6E8A-4147-A177-3AD203B41FA5}">
                      <a16:colId xmlns:a16="http://schemas.microsoft.com/office/drawing/2014/main" val="1633103840"/>
                    </a:ext>
                  </a:extLst>
                </a:gridCol>
                <a:gridCol w="779721">
                  <a:extLst>
                    <a:ext uri="{9D8B030D-6E8A-4147-A177-3AD203B41FA5}">
                      <a16:colId xmlns:a16="http://schemas.microsoft.com/office/drawing/2014/main" val="2297296075"/>
                    </a:ext>
                  </a:extLst>
                </a:gridCol>
                <a:gridCol w="779721">
                  <a:extLst>
                    <a:ext uri="{9D8B030D-6E8A-4147-A177-3AD203B41FA5}">
                      <a16:colId xmlns:a16="http://schemas.microsoft.com/office/drawing/2014/main" val="755960576"/>
                    </a:ext>
                  </a:extLst>
                </a:gridCol>
                <a:gridCol w="779721">
                  <a:extLst>
                    <a:ext uri="{9D8B030D-6E8A-4147-A177-3AD203B41FA5}">
                      <a16:colId xmlns:a16="http://schemas.microsoft.com/office/drawing/2014/main" val="1950435260"/>
                    </a:ext>
                  </a:extLst>
                </a:gridCol>
              </a:tblGrid>
              <a:tr h="260327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West Covina Existing Districts - 2020 Demograpghics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912840"/>
                  </a:ext>
                </a:extLst>
              </a:tr>
              <a:tr h="260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District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241415"/>
                  </a:ext>
                </a:extLst>
              </a:tr>
              <a:tr h="2603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Total Population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Total Pop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22,059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21,959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22,279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21,671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21,888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109,856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202600"/>
                  </a:ext>
                </a:extLst>
              </a:tr>
              <a:tr h="260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Deviation from ideal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-12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-300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-83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6423404"/>
                  </a:ext>
                </a:extLst>
              </a:tr>
              <a:tr h="260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Deviation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0.40%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-0.05%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1.40%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-1.37%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-0.38%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2.77%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787809"/>
                  </a:ext>
                </a:extLst>
              </a:tr>
              <a:tr h="260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Hisp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62.50%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136374"/>
                  </a:ext>
                </a:extLst>
              </a:tr>
              <a:tr h="260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NH White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3549888"/>
                  </a:ext>
                </a:extLst>
              </a:tr>
              <a:tr h="260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NH Black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1674175"/>
                  </a:ext>
                </a:extLst>
              </a:tr>
              <a:tr h="260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Asian-American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217763"/>
                  </a:ext>
                </a:extLst>
              </a:tr>
              <a:tr h="2603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Citizen Voting Age Pop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13,585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14,681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15,441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13,524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14,784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72,015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217904"/>
                  </a:ext>
                </a:extLst>
              </a:tr>
              <a:tr h="260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Hisp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615590"/>
                  </a:ext>
                </a:extLst>
              </a:tr>
              <a:tr h="260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NH White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345976"/>
                  </a:ext>
                </a:extLst>
              </a:tr>
              <a:tr h="260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NH Black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23200"/>
                  </a:ext>
                </a:extLst>
              </a:tr>
              <a:tr h="273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Asian/Pac.Isl.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8902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690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"/>
          <p:cNvSpPr txBox="1">
            <a:spLocks noGrp="1"/>
          </p:cNvSpPr>
          <p:nvPr>
            <p:ph type="title"/>
          </p:nvPr>
        </p:nvSpPr>
        <p:spPr>
          <a:xfrm>
            <a:off x="327900" y="17317"/>
            <a:ext cx="846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aramond"/>
              <a:buNone/>
            </a:pPr>
            <a:r>
              <a:rPr lang="en-US" sz="4000" b="1" dirty="0"/>
              <a:t>West Covina’s Current Districts are Population Balanced</a:t>
            </a:r>
            <a:endParaRPr sz="4000" dirty="0"/>
          </a:p>
        </p:txBody>
      </p:sp>
      <p:sp>
        <p:nvSpPr>
          <p:cNvPr id="154" name="Google Shape;154;p4"/>
          <p:cNvSpPr txBox="1">
            <a:spLocks noGrp="1"/>
          </p:cNvSpPr>
          <p:nvPr>
            <p:ph type="body" idx="1"/>
          </p:nvPr>
        </p:nvSpPr>
        <p:spPr>
          <a:xfrm>
            <a:off x="76200" y="1248666"/>
            <a:ext cx="9057736" cy="4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spcBef>
                <a:spcPts val="0"/>
              </a:spcBef>
              <a:buSzPts val="1200"/>
            </a:pPr>
            <a:r>
              <a:rPr lang="en-US" sz="2000" dirty="0">
                <a:solidFill>
                  <a:srgbClr val="002060"/>
                </a:solidFill>
              </a:rPr>
              <a:t>West Covina’s existing districts are population balanced using the 2020 Census data</a:t>
            </a:r>
          </a:p>
          <a:p>
            <a:pPr marL="0" indent="0">
              <a:spcBef>
                <a:spcPts val="0"/>
              </a:spcBef>
              <a:buSzPts val="1200"/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SzPts val="1200"/>
            </a:pPr>
            <a:r>
              <a:rPr lang="en-US" sz="2000" dirty="0">
                <a:solidFill>
                  <a:srgbClr val="002060"/>
                </a:solidFill>
              </a:rPr>
              <a:t>However, as a result of changes in the Census block makeup and the changes that have occurred as a result of the FAIR Maps Act, there is a district (District 4) that is no longer contiguous</a:t>
            </a:r>
          </a:p>
          <a:p>
            <a:pPr marL="0" indent="0">
              <a:spcBef>
                <a:spcPts val="0"/>
              </a:spcBef>
              <a:buSzPts val="1200"/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SzPts val="1200"/>
            </a:pPr>
            <a:r>
              <a:rPr lang="en-US" sz="2000" dirty="0">
                <a:solidFill>
                  <a:srgbClr val="002060"/>
                </a:solidFill>
              </a:rPr>
              <a:t>As a result, the City of West Covina will have to go through the redistricting process </a:t>
            </a:r>
          </a:p>
          <a:p>
            <a:pPr marL="0" indent="0">
              <a:spcBef>
                <a:spcPts val="0"/>
              </a:spcBef>
              <a:buSzPts val="1200"/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SzPts val="1200"/>
              <a:buNone/>
            </a:pPr>
            <a:endParaRPr sz="2000" dirty="0">
              <a:solidFill>
                <a:srgbClr val="C13F3F"/>
              </a:solidFill>
            </a:endParaRPr>
          </a:p>
        </p:txBody>
      </p:sp>
      <p:pic>
        <p:nvPicPr>
          <p:cNvPr id="155" name="Google Shape;155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97773" y="5643581"/>
            <a:ext cx="3546227" cy="678771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4"/>
          <p:cNvSpPr txBox="1">
            <a:spLocks noGrp="1"/>
          </p:cNvSpPr>
          <p:nvPr>
            <p:ph type="sldNum" idx="4294967295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  <p:cxnSp>
        <p:nvCxnSpPr>
          <p:cNvPr id="157" name="Google Shape;157;p4"/>
          <p:cNvCxnSpPr/>
          <p:nvPr/>
        </p:nvCxnSpPr>
        <p:spPr>
          <a:xfrm>
            <a:off x="3043500" y="1013399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2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BF0000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9506</TotalTime>
  <Words>1101</Words>
  <Application>Microsoft Office PowerPoint</Application>
  <PresentationFormat>On-screen Show (4:3)</PresentationFormat>
  <Paragraphs>273</Paragraphs>
  <Slides>21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Calibri</vt:lpstr>
      <vt:lpstr>EB Garamond</vt:lpstr>
      <vt:lpstr>Garamond</vt:lpstr>
      <vt:lpstr>Noto Sans Symbols</vt:lpstr>
      <vt:lpstr>Tw Cen MT</vt:lpstr>
      <vt:lpstr>Twentieth Century</vt:lpstr>
      <vt:lpstr>Wingdings</vt:lpstr>
      <vt:lpstr>Wingdings 2</vt:lpstr>
      <vt:lpstr>Median</vt:lpstr>
      <vt:lpstr>City of West Covina Redistricting 2021 Public Hearing #2</vt:lpstr>
      <vt:lpstr>Tonight’s Agenda</vt:lpstr>
      <vt:lpstr>Why do Cities go Through the Redistricting Process?</vt:lpstr>
      <vt:lpstr>West Covina Elections</vt:lpstr>
      <vt:lpstr>Redistricting Process</vt:lpstr>
      <vt:lpstr>Pre-Draft Map Hearings</vt:lpstr>
      <vt:lpstr>Redistricting Rules and Goals</vt:lpstr>
      <vt:lpstr>Demographic Summary of Existing Districts</vt:lpstr>
      <vt:lpstr>West Covina’s Current Districts are Population Balanced</vt:lpstr>
      <vt:lpstr>AB 849 Contiguity Requirements</vt:lpstr>
      <vt:lpstr>Non-Contiguous Area</vt:lpstr>
      <vt:lpstr>Latino CVAP</vt:lpstr>
      <vt:lpstr>Asian American CVAP</vt:lpstr>
      <vt:lpstr>African American CVAP</vt:lpstr>
      <vt:lpstr>Percentage Renters</vt:lpstr>
      <vt:lpstr>Income Statistics</vt:lpstr>
      <vt:lpstr>Defining Neighborhoods</vt:lpstr>
      <vt:lpstr>Beyond Neighborhoods: Defining Communities of Interest</vt:lpstr>
      <vt:lpstr>Possible Neighborhoods / Communities</vt:lpstr>
      <vt:lpstr>2nd Hearing</vt:lpstr>
      <vt:lpstr>Key Dates and Next Steps</vt:lpstr>
    </vt:vector>
  </TitlesOfParts>
  <Company>Claremont McKenna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NDC Presentation</dc:title>
  <dc:creator>Douglas Johnson</dc:creator>
  <cp:lastModifiedBy>Lisa Sherrick</cp:lastModifiedBy>
  <cp:revision>457</cp:revision>
  <cp:lastPrinted>2022-01-19T00:29:56Z</cp:lastPrinted>
  <dcterms:created xsi:type="dcterms:W3CDTF">2011-05-19T00:29:13Z</dcterms:created>
  <dcterms:modified xsi:type="dcterms:W3CDTF">2022-01-19T00:34:33Z</dcterms:modified>
</cp:coreProperties>
</file>