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2">
  <p:sldMasterIdLst>
    <p:sldMasterId id="2147483951" r:id="rId1"/>
  </p:sldMasterIdLst>
  <p:notesMasterIdLst>
    <p:notesMasterId r:id="rId26"/>
  </p:notesMasterIdLst>
  <p:handoutMasterIdLst>
    <p:handoutMasterId r:id="rId27"/>
  </p:handoutMasterIdLst>
  <p:sldIdLst>
    <p:sldId id="256" r:id="rId2"/>
    <p:sldId id="438" r:id="rId3"/>
    <p:sldId id="442" r:id="rId4"/>
    <p:sldId id="431" r:id="rId5"/>
    <p:sldId id="560" r:id="rId6"/>
    <p:sldId id="569" r:id="rId7"/>
    <p:sldId id="562" r:id="rId8"/>
    <p:sldId id="561" r:id="rId9"/>
    <p:sldId id="565" r:id="rId10"/>
    <p:sldId id="434" r:id="rId11"/>
    <p:sldId id="566" r:id="rId12"/>
    <p:sldId id="559" r:id="rId13"/>
    <p:sldId id="558" r:id="rId14"/>
    <p:sldId id="567" r:id="rId15"/>
    <p:sldId id="568" r:id="rId16"/>
    <p:sldId id="439" r:id="rId17"/>
    <p:sldId id="551" r:id="rId18"/>
    <p:sldId id="571" r:id="rId19"/>
    <p:sldId id="572" r:id="rId20"/>
    <p:sldId id="573" r:id="rId21"/>
    <p:sldId id="570" r:id="rId22"/>
    <p:sldId id="553" r:id="rId23"/>
    <p:sldId id="554" r:id="rId24"/>
    <p:sldId id="548" r:id="rId25"/>
  </p:sldIdLst>
  <p:sldSz cx="9144000" cy="5143500" type="screen16x9"/>
  <p:notesSz cx="6858000" cy="93138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8E8"/>
    <a:srgbClr val="50758C"/>
    <a:srgbClr val="2F8FA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5" autoAdjust="0"/>
    <p:restoredTop sz="92173" autoAdjust="0"/>
  </p:normalViewPr>
  <p:slideViewPr>
    <p:cSldViewPr snapToGrid="0">
      <p:cViewPr varScale="1">
        <p:scale>
          <a:sx n="84" d="100"/>
          <a:sy n="84" d="100"/>
        </p:scale>
        <p:origin x="656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2688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F0A4F6-60CC-4273-8AE7-D93123513D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697" cy="466964"/>
          </a:xfrm>
          <a:prstGeom prst="rect">
            <a:avLst/>
          </a:prstGeom>
        </p:spPr>
        <p:txBody>
          <a:bodyPr vert="horz" lIns="90528" tIns="45264" rIns="90528" bIns="45264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311936-C919-497E-B05A-A3EE05FFCF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753" y="0"/>
            <a:ext cx="2971697" cy="466964"/>
          </a:xfrm>
          <a:prstGeom prst="rect">
            <a:avLst/>
          </a:prstGeom>
        </p:spPr>
        <p:txBody>
          <a:bodyPr vert="horz" lIns="90528" tIns="45264" rIns="90528" bIns="45264" rtlCol="0"/>
          <a:lstStyle>
            <a:lvl1pPr algn="r">
              <a:defRPr sz="1100"/>
            </a:lvl1pPr>
          </a:lstStyle>
          <a:p>
            <a:fld id="{A4B06B5E-44D8-4FE0-806A-065B035EBA1C}" type="datetimeFigureOut">
              <a:rPr lang="en-US" smtClean="0"/>
              <a:t>2022-02-08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43A011-B206-4E68-831F-C21D9CE28C9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6900"/>
            <a:ext cx="2971697" cy="466964"/>
          </a:xfrm>
          <a:prstGeom prst="rect">
            <a:avLst/>
          </a:prstGeom>
        </p:spPr>
        <p:txBody>
          <a:bodyPr vert="horz" lIns="90528" tIns="45264" rIns="90528" bIns="45264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394DEC-63FF-4478-AF3B-5B6518C807B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753" y="8846900"/>
            <a:ext cx="2971697" cy="466964"/>
          </a:xfrm>
          <a:prstGeom prst="rect">
            <a:avLst/>
          </a:prstGeom>
        </p:spPr>
        <p:txBody>
          <a:bodyPr vert="horz" lIns="90528" tIns="45264" rIns="90528" bIns="45264" rtlCol="0" anchor="b"/>
          <a:lstStyle>
            <a:lvl1pPr algn="r">
              <a:defRPr sz="1100"/>
            </a:lvl1pPr>
          </a:lstStyle>
          <a:p>
            <a:fld id="{9269970D-9673-4F5A-80D9-7EC84B86A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0221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697" cy="466964"/>
          </a:xfrm>
          <a:prstGeom prst="rect">
            <a:avLst/>
          </a:prstGeom>
        </p:spPr>
        <p:txBody>
          <a:bodyPr vert="horz" lIns="90528" tIns="45264" rIns="90528" bIns="45264" rtlCol="0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753" y="0"/>
            <a:ext cx="2971697" cy="466964"/>
          </a:xfrm>
          <a:prstGeom prst="rect">
            <a:avLst/>
          </a:prstGeom>
        </p:spPr>
        <p:txBody>
          <a:bodyPr vert="horz" lIns="90528" tIns="45264" rIns="90528" bIns="45264" rtlCol="0"/>
          <a:lstStyle>
            <a:lvl1pPr algn="r">
              <a:defRPr sz="1100"/>
            </a:lvl1pPr>
          </a:lstStyle>
          <a:p>
            <a:fld id="{B96F92ED-0FB0-4776-85FF-23720235DA2B}" type="datetimeFigureOut">
              <a:rPr lang="en-GB" smtClean="0"/>
              <a:t>08/02/2022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528" tIns="45264" rIns="90528" bIns="4526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181" y="4482219"/>
            <a:ext cx="5487640" cy="3667414"/>
          </a:xfrm>
          <a:prstGeom prst="rect">
            <a:avLst/>
          </a:prstGeom>
        </p:spPr>
        <p:txBody>
          <a:bodyPr vert="horz" lIns="90528" tIns="45264" rIns="90528" bIns="4526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900"/>
            <a:ext cx="2971697" cy="466964"/>
          </a:xfrm>
          <a:prstGeom prst="rect">
            <a:avLst/>
          </a:prstGeom>
        </p:spPr>
        <p:txBody>
          <a:bodyPr vert="horz" lIns="90528" tIns="45264" rIns="90528" bIns="45264" rtlCol="0" anchor="b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753" y="8846900"/>
            <a:ext cx="2971697" cy="466964"/>
          </a:xfrm>
          <a:prstGeom prst="rect">
            <a:avLst/>
          </a:prstGeom>
        </p:spPr>
        <p:txBody>
          <a:bodyPr vert="horz" lIns="90528" tIns="45264" rIns="90528" bIns="45264" rtlCol="0" anchor="b"/>
          <a:lstStyle>
            <a:lvl1pPr algn="r">
              <a:defRPr sz="1100"/>
            </a:lvl1pPr>
          </a:lstStyle>
          <a:p>
            <a:fld id="{85682101-B1FF-46E0-95D7-BF9A16028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10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682101-B1FF-46E0-95D7-BF9A160287F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87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82101-B1FF-46E0-95D7-BF9A160287F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409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82101-B1FF-46E0-95D7-BF9A160287F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492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82101-B1FF-46E0-95D7-BF9A160287F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61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82101-B1FF-46E0-95D7-BF9A160287F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449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82101-B1FF-46E0-95D7-BF9A160287F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3271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82101-B1FF-46E0-95D7-BF9A160287F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5313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82101-B1FF-46E0-95D7-BF9A160287F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6386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82101-B1FF-46E0-95D7-BF9A160287FC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0726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82101-B1FF-46E0-95D7-BF9A160287F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8387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82101-B1FF-46E0-95D7-BF9A160287F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673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82101-B1FF-46E0-95D7-BF9A160287F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1022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82101-B1FF-46E0-95D7-BF9A160287F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880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82101-B1FF-46E0-95D7-BF9A160287F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5619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82101-B1FF-46E0-95D7-BF9A160287F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1119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82101-B1FF-46E0-95D7-BF9A160287F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9352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82101-B1FF-46E0-95D7-BF9A160287F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501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82101-B1FF-46E0-95D7-BF9A160287F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38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82101-B1FF-46E0-95D7-BF9A160287F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443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82101-B1FF-46E0-95D7-BF9A160287F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716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82101-B1FF-46E0-95D7-BF9A160287F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823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82101-B1FF-46E0-95D7-BF9A160287F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64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82101-B1FF-46E0-95D7-BF9A160287F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109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82101-B1FF-46E0-95D7-BF9A160287F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564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2022-02-08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872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2022-02-08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82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2022-02-08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394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2022-02-08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883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2022-02-08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155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2022-02-08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411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2022-02-08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975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2022-02-08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440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2022-02-08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891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2022-02-08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790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2022-02-08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444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2022-02-08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94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5.jpeg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emf"/><Relationship Id="rId10" Type="http://schemas.openxmlformats.org/officeDocument/2006/relationships/image" Target="../media/image24.jpeg"/><Relationship Id="rId4" Type="http://schemas.openxmlformats.org/officeDocument/2006/relationships/image" Target="../media/image18.emf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1" y="210280"/>
            <a:ext cx="8579095" cy="138319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9763" y="325158"/>
            <a:ext cx="8354890" cy="697836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 Service Evaluation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8208" y="1234292"/>
            <a:ext cx="6858000" cy="315001"/>
          </a:xfrm>
        </p:spPr>
        <p:txBody>
          <a:bodyPr>
            <a:normAutofit/>
          </a:bodyPr>
          <a:lstStyle/>
          <a:p>
            <a:r>
              <a:rPr lang="en-US" sz="1500" dirty="0">
                <a:solidFill>
                  <a:srgbClr val="FD76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West Covina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8" y="1141719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1947627"/>
            <a:ext cx="0" cy="27432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59B244C-A213-4745-B745-6FF6DCFED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534" y="4001781"/>
            <a:ext cx="3064739" cy="957731"/>
          </a:xfrm>
          <a:prstGeom prst="rect">
            <a:avLst/>
          </a:prstGeom>
        </p:spPr>
      </p:pic>
      <p:sp>
        <p:nvSpPr>
          <p:cNvPr id="23" name="Text Box 13">
            <a:extLst>
              <a:ext uri="{FF2B5EF4-FFF2-40B4-BE49-F238E27FC236}">
                <a16:creationId xmlns:a16="http://schemas.microsoft.com/office/drawing/2014/main" id="{40BADB90-92A5-7542-8AC8-37EC3A3F8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8698" y="4563779"/>
            <a:ext cx="1353881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14300" tIns="0" rIns="0" bIns="12700" anchor="ctr" anchorCtr="0"/>
          <a:lstStyle/>
          <a:p>
            <a:pPr algn="ctr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100" dirty="0"/>
              <a:t>February 2022</a:t>
            </a:r>
            <a:endParaRPr lang="en-US" sz="1100" dirty="0"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9AD2905-E4AD-4136-AD39-F31B97C5A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238" y="1947627"/>
            <a:ext cx="2850165" cy="2078753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BC7A1C6-77D0-4E4A-88CC-A1A586C02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744" y="1779665"/>
            <a:ext cx="1211414" cy="2743201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59D0E49C-30DB-4B2E-8C61-4A1355EB41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8379" y="1899062"/>
            <a:ext cx="2268377" cy="258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30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82EA2226-4EBC-D14B-A550-2C867A12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6273" y="4604832"/>
            <a:ext cx="536574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600" tIns="0" rIns="0" bIns="254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6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E43C2A8-C85B-614A-A959-7346EE6C9BD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9" name="Line 12">
            <a:extLst>
              <a:ext uri="{FF2B5EF4-FFF2-40B4-BE49-F238E27FC236}">
                <a16:creationId xmlns:a16="http://schemas.microsoft.com/office/drawing/2014/main" id="{B242DA45-BEC2-8341-BEBE-B1AB46B36ED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1957" y="4673624"/>
            <a:ext cx="0" cy="38754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n w="12700" cmpd="sng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16D380-B8C4-1048-821A-DD45479DBE4F}"/>
              </a:ext>
            </a:extLst>
          </p:cNvPr>
          <p:cNvSpPr txBox="1"/>
          <p:nvPr/>
        </p:nvSpPr>
        <p:spPr bwMode="auto">
          <a:xfrm>
            <a:off x="533399" y="-4762"/>
            <a:ext cx="4041681" cy="466794"/>
          </a:xfrm>
          <a:prstGeom prst="rect">
            <a:avLst/>
          </a:prstGeom>
          <a:solidFill>
            <a:srgbClr val="2F8FAD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14300" tIns="203200" rIns="114300" bIns="7620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cap="all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Evolving Mobility Landscape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A5E2988-FF76-E04A-82DB-C018A083D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3" y="4626306"/>
            <a:ext cx="1200581" cy="4821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346EC9-24F1-4E66-A956-E9020AB3F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4244" y="4117324"/>
            <a:ext cx="2080490" cy="785345"/>
          </a:xfrm>
          <a:prstGeom prst="rect">
            <a:avLst/>
          </a:prstGeom>
        </p:spPr>
      </p:pic>
      <p:pic>
        <p:nvPicPr>
          <p:cNvPr id="2052" name="Picture 17">
            <a:extLst>
              <a:ext uri="{FF2B5EF4-FFF2-40B4-BE49-F238E27FC236}">
                <a16:creationId xmlns:a16="http://schemas.microsoft.com/office/drawing/2014/main" id="{DC4716FC-7C60-4DE4-AC4C-6AEF72760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326" y="3235211"/>
            <a:ext cx="2081301" cy="91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>
            <a:extLst>
              <a:ext uri="{FF2B5EF4-FFF2-40B4-BE49-F238E27FC236}">
                <a16:creationId xmlns:a16="http://schemas.microsoft.com/office/drawing/2014/main" id="{12061B08-9D25-4EF5-B7F3-972376ED2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959" y="203697"/>
            <a:ext cx="1644081" cy="92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See the source image">
            <a:extLst>
              <a:ext uri="{FF2B5EF4-FFF2-40B4-BE49-F238E27FC236}">
                <a16:creationId xmlns:a16="http://schemas.microsoft.com/office/drawing/2014/main" id="{BD218128-9DB3-4982-AB8D-D2AC6DB14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892" y="1259613"/>
            <a:ext cx="1606316" cy="107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4474568-1E60-40AC-BEAC-294AAB355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13" y="779994"/>
            <a:ext cx="4621327" cy="2532951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i="1" dirty="0"/>
              <a:t>Next-Generation mobility options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i="1" dirty="0"/>
              <a:t>Advanced Technologies</a:t>
            </a:r>
          </a:p>
          <a:p>
            <a:pPr marL="457200"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i="1" dirty="0"/>
              <a:t>E-hailing / App based scheduling and payment</a:t>
            </a:r>
          </a:p>
          <a:p>
            <a:pPr marL="457200"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i="1" dirty="0"/>
              <a:t>Estimated pickup-time and ride cost</a:t>
            </a:r>
          </a:p>
          <a:p>
            <a:pPr marL="457200"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i="1" dirty="0"/>
              <a:t>Manage online accounts</a:t>
            </a:r>
          </a:p>
          <a:p>
            <a:pPr marL="457200"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i="1" dirty="0"/>
              <a:t>Connection to customer service and driver</a:t>
            </a:r>
            <a:endParaRPr lang="en-US" sz="1700" i="1" dirty="0">
              <a:solidFill>
                <a:schemeClr val="bg1"/>
              </a:solidFill>
            </a:endParaRPr>
          </a:p>
          <a:p>
            <a:pPr marL="0">
              <a:spcBef>
                <a:spcPts val="0"/>
              </a:spcBef>
              <a:spcAft>
                <a:spcPts val="1200"/>
              </a:spcAft>
              <a:defRPr/>
            </a:pPr>
            <a:endParaRPr lang="en-US" sz="17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6F0771-D3C5-4975-93C1-C1B2DEB3C6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3632" y="3617649"/>
            <a:ext cx="1816765" cy="11278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AFC556-98B0-40F0-BA5E-57D549A8B5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4726" y="228635"/>
            <a:ext cx="1544934" cy="894718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30BE4958-A448-4CD9-8D0D-BB972D3282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13" y="3208559"/>
            <a:ext cx="18557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7F1CB8-ADE2-4AE7-8623-CE1809A450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13700" y="3381547"/>
            <a:ext cx="1358906" cy="10708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50AC64-7009-4A44-87B4-08C4C76202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4025" y="2233441"/>
            <a:ext cx="2353734" cy="1323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B4CF57-16E9-4F31-AF36-4C6671ADD7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94489" y="1259613"/>
            <a:ext cx="1665408" cy="91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31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82EA2226-4EBC-D14B-A550-2C867A12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6273" y="4604832"/>
            <a:ext cx="536574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600" tIns="0" rIns="0" bIns="254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6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E43C2A8-C85B-614A-A959-7346EE6C9BD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9" name="Line 12">
            <a:extLst>
              <a:ext uri="{FF2B5EF4-FFF2-40B4-BE49-F238E27FC236}">
                <a16:creationId xmlns:a16="http://schemas.microsoft.com/office/drawing/2014/main" id="{B242DA45-BEC2-8341-BEBE-B1AB46B36ED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1957" y="4673624"/>
            <a:ext cx="0" cy="38754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n w="12700" cmpd="sng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16D380-B8C4-1048-821A-DD45479DBE4F}"/>
              </a:ext>
            </a:extLst>
          </p:cNvPr>
          <p:cNvSpPr txBox="1"/>
          <p:nvPr/>
        </p:nvSpPr>
        <p:spPr bwMode="auto">
          <a:xfrm>
            <a:off x="533399" y="-4762"/>
            <a:ext cx="8068558" cy="497572"/>
          </a:xfrm>
          <a:prstGeom prst="rect">
            <a:avLst/>
          </a:prstGeom>
          <a:solidFill>
            <a:srgbClr val="2F8FAD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14300" tIns="203200" rIns="114300" bIns="7620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cap="all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Improvement Strategies – Conceptual Alternatives - </a:t>
            </a:r>
            <a:r>
              <a:rPr lang="en-US" sz="1400" b="1" i="1" cap="all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IDEAS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A5E2988-FF76-E04A-82DB-C018A083D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3" y="4626306"/>
            <a:ext cx="1200581" cy="482183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17EEA11-CD08-4EC9-8E70-59B2D6E666FC}"/>
              </a:ext>
            </a:extLst>
          </p:cNvPr>
          <p:cNvSpPr txBox="1">
            <a:spLocks/>
          </p:cNvSpPr>
          <p:nvPr/>
        </p:nvSpPr>
        <p:spPr>
          <a:xfrm>
            <a:off x="435620" y="564540"/>
            <a:ext cx="3876971" cy="23846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1.</a:t>
            </a:r>
            <a:r>
              <a:rPr lang="en-US" sz="2000" dirty="0">
                <a:cs typeface="Arial" panose="020B0604020202020204" pitchFamily="34" charset="0"/>
              </a:rPr>
              <a:t> Retain current level of service of Go West Shuttle service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cs typeface="Arial" panose="020B0604020202020204" pitchFamily="34" charset="0"/>
              </a:rPr>
              <a:t>Replace one-way loops with linear alignments and bi-directional service on major streets to reduce travel time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cs typeface="Arial" panose="020B0604020202020204" pitchFamily="34" charset="0"/>
              </a:rPr>
              <a:t>Restructure: two crosstown routes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cs typeface="Arial" panose="020B0604020202020204" pitchFamily="34" charset="0"/>
              </a:rPr>
              <a:t>Extend coverage to Baldwin Park Metrolink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cs typeface="Arial" panose="020B0604020202020204" pitchFamily="34" charset="0"/>
              </a:rPr>
              <a:t>Retain existing Dial-a-Ride service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50758C"/>
              </a:buClr>
              <a:buFont typeface="Wingdings" panose="05000000000000000000" pitchFamily="2" charset="2"/>
              <a:buChar char="§"/>
            </a:pPr>
            <a:endParaRPr lang="en-US" sz="1800" dirty="0"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F7D4FD-AD63-4047-8F8E-ED5922FCE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591" y="636270"/>
            <a:ext cx="4289366" cy="18244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0AD10E-8BFA-44C2-A289-A16CB5CDA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5925" y="2604221"/>
            <a:ext cx="3336073" cy="21069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DABE4-1AF4-496C-98DA-66C8164640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8955" y="2936765"/>
            <a:ext cx="3758131" cy="193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21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82EA2226-4EBC-D14B-A550-2C867A12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6273" y="4604832"/>
            <a:ext cx="536574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600" tIns="0" rIns="0" bIns="254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6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E43C2A8-C85B-614A-A959-7346EE6C9BD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9" name="Line 12">
            <a:extLst>
              <a:ext uri="{FF2B5EF4-FFF2-40B4-BE49-F238E27FC236}">
                <a16:creationId xmlns:a16="http://schemas.microsoft.com/office/drawing/2014/main" id="{B242DA45-BEC2-8341-BEBE-B1AB46B36ED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1957" y="4673624"/>
            <a:ext cx="0" cy="38754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n w="12700" cmpd="sng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16D380-B8C4-1048-821A-DD45479DBE4F}"/>
              </a:ext>
            </a:extLst>
          </p:cNvPr>
          <p:cNvSpPr txBox="1"/>
          <p:nvPr/>
        </p:nvSpPr>
        <p:spPr bwMode="auto">
          <a:xfrm>
            <a:off x="533399" y="-4762"/>
            <a:ext cx="8068558" cy="497572"/>
          </a:xfrm>
          <a:prstGeom prst="rect">
            <a:avLst/>
          </a:prstGeom>
          <a:solidFill>
            <a:srgbClr val="2F8FAD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14300" tIns="203200" rIns="114300" bIns="7620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cap="all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Improvement Strategies – Conceptual Alternatives - </a:t>
            </a:r>
            <a:r>
              <a:rPr lang="en-US" sz="1400" b="1" i="1" cap="all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IDEAS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A5E2988-FF76-E04A-82DB-C018A083D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3" y="4626306"/>
            <a:ext cx="1200581" cy="482183"/>
          </a:xfrm>
          <a:prstGeom prst="rect">
            <a:avLst/>
          </a:prstGeom>
        </p:spPr>
      </p:pic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9846412C-B629-4DF9-A261-0BAD5A7E3B41}"/>
              </a:ext>
            </a:extLst>
          </p:cNvPr>
          <p:cNvSpPr txBox="1">
            <a:spLocks/>
          </p:cNvSpPr>
          <p:nvPr/>
        </p:nvSpPr>
        <p:spPr>
          <a:xfrm>
            <a:off x="435620" y="564539"/>
            <a:ext cx="2985760" cy="38340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2.</a:t>
            </a:r>
            <a:r>
              <a:rPr lang="en-US" sz="2000" dirty="0">
                <a:cs typeface="Arial" panose="020B0604020202020204" pitchFamily="34" charset="0"/>
              </a:rPr>
              <a:t> Reduce Go West Shuttle service &amp; Implement South Side On-Demand service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cs typeface="Arial" panose="020B0604020202020204" pitchFamily="34" charset="0"/>
              </a:rPr>
              <a:t>Single cross-town shuttle route (e.g., Workman, Orange corridors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cs typeface="Arial" panose="020B0604020202020204" pitchFamily="34" charset="0"/>
              </a:rPr>
              <a:t>Replace Go West Green route with On-Demand microtransit service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cs typeface="Arial" panose="020B0604020202020204" pitchFamily="34" charset="0"/>
              </a:rPr>
              <a:t>Focus on first-last mile connections with Foothill Transit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50758C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cs typeface="Arial" panose="020B0604020202020204" pitchFamily="34" charset="0"/>
              </a:rPr>
              <a:t>Coordinate with Dial-a-Ride to expand customer choice &amp; increase operating efficiencies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824C63-F72F-47D3-975A-F48F66726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080" y="564539"/>
            <a:ext cx="4096698" cy="1745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E2728E-EA7F-4976-AE88-1B4566776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3459" y="2274754"/>
            <a:ext cx="3525121" cy="286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76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82EA2226-4EBC-D14B-A550-2C867A12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6273" y="4604832"/>
            <a:ext cx="536574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600" tIns="0" rIns="0" bIns="254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6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E43C2A8-C85B-614A-A959-7346EE6C9BD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9" name="Line 12">
            <a:extLst>
              <a:ext uri="{FF2B5EF4-FFF2-40B4-BE49-F238E27FC236}">
                <a16:creationId xmlns:a16="http://schemas.microsoft.com/office/drawing/2014/main" id="{B242DA45-BEC2-8341-BEBE-B1AB46B36ED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1957" y="4673624"/>
            <a:ext cx="0" cy="38754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n w="12700" cmpd="sng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16D380-B8C4-1048-821A-DD45479DBE4F}"/>
              </a:ext>
            </a:extLst>
          </p:cNvPr>
          <p:cNvSpPr txBox="1"/>
          <p:nvPr/>
        </p:nvSpPr>
        <p:spPr bwMode="auto">
          <a:xfrm>
            <a:off x="533399" y="-4762"/>
            <a:ext cx="8068558" cy="497572"/>
          </a:xfrm>
          <a:prstGeom prst="rect">
            <a:avLst/>
          </a:prstGeom>
          <a:solidFill>
            <a:srgbClr val="2F8FAD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14300" tIns="203200" rIns="114300" bIns="7620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cap="all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Improvement Strategies – Conceptual Alternatives - </a:t>
            </a:r>
            <a:r>
              <a:rPr lang="en-US" sz="1400" b="1" i="1" cap="all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IDEAS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A5E2988-FF76-E04A-82DB-C018A083D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3" y="4626306"/>
            <a:ext cx="1200581" cy="482183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828C6453-E2D1-4676-8444-8801DD2D0E33}"/>
              </a:ext>
            </a:extLst>
          </p:cNvPr>
          <p:cNvSpPr txBox="1">
            <a:spLocks/>
          </p:cNvSpPr>
          <p:nvPr/>
        </p:nvSpPr>
        <p:spPr>
          <a:xfrm>
            <a:off x="533399" y="786700"/>
            <a:ext cx="6484622" cy="2863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3.</a:t>
            </a:r>
            <a:r>
              <a:rPr lang="en-US" sz="2000" dirty="0">
                <a:cs typeface="Arial" panose="020B0604020202020204" pitchFamily="34" charset="0"/>
              </a:rPr>
              <a:t> Phase out Go West Shuttle service and transition to citywide microtransit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cs typeface="Arial" panose="020B0604020202020204" pitchFamily="34" charset="0"/>
              </a:rPr>
              <a:t>Discontinue existing shuttle network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cs typeface="Arial" panose="020B0604020202020204" pitchFamily="34" charset="0"/>
              </a:rPr>
              <a:t>Provide citywide (multi-zone) first mile-last mile microtransit connections to Foothill Transit high-frequency bus lines at key transfer points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cs typeface="Arial" panose="020B0604020202020204" pitchFamily="34" charset="0"/>
              </a:rPr>
              <a:t>Coordinate with LADPW to consolidate East Valinda Shuttle service and funding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cs typeface="Arial" panose="020B0604020202020204" pitchFamily="34" charset="0"/>
              </a:rPr>
              <a:t>Coordinate microtransit service delivery with Dial-a-Ride to expand ADA-eligible customer choice and increase operating effectiveness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  <a:buFont typeface="Wingdings" panose="05000000000000000000" pitchFamily="2" charset="2"/>
              <a:buChar char="§"/>
            </a:pPr>
            <a:endParaRPr lang="en-US" sz="15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340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82EA2226-4EBC-D14B-A550-2C867A12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6273" y="4604832"/>
            <a:ext cx="536574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600" tIns="0" rIns="0" bIns="254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6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E43C2A8-C85B-614A-A959-7346EE6C9BD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9" name="Line 12">
            <a:extLst>
              <a:ext uri="{FF2B5EF4-FFF2-40B4-BE49-F238E27FC236}">
                <a16:creationId xmlns:a16="http://schemas.microsoft.com/office/drawing/2014/main" id="{B242DA45-BEC2-8341-BEBE-B1AB46B36ED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1957" y="4673624"/>
            <a:ext cx="0" cy="38754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n w="12700" cmpd="sng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16D380-B8C4-1048-821A-DD45479DBE4F}"/>
              </a:ext>
            </a:extLst>
          </p:cNvPr>
          <p:cNvSpPr txBox="1"/>
          <p:nvPr/>
        </p:nvSpPr>
        <p:spPr bwMode="auto">
          <a:xfrm>
            <a:off x="533399" y="-4762"/>
            <a:ext cx="8068558" cy="497572"/>
          </a:xfrm>
          <a:prstGeom prst="rect">
            <a:avLst/>
          </a:prstGeom>
          <a:solidFill>
            <a:srgbClr val="2F8FAD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14300" tIns="203200" rIns="114300" bIns="7620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cap="all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Improvement Strategies – Conceptual Alternatives - </a:t>
            </a:r>
            <a:r>
              <a:rPr lang="en-US" sz="1400" b="1" i="1" cap="all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IDEAS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A5E2988-FF76-E04A-82DB-C018A083D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3" y="4626306"/>
            <a:ext cx="1200581" cy="482183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828C6453-E2D1-4676-8444-8801DD2D0E33}"/>
              </a:ext>
            </a:extLst>
          </p:cNvPr>
          <p:cNvSpPr txBox="1">
            <a:spLocks/>
          </p:cNvSpPr>
          <p:nvPr/>
        </p:nvSpPr>
        <p:spPr>
          <a:xfrm>
            <a:off x="533398" y="702881"/>
            <a:ext cx="8237221" cy="2649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4.</a:t>
            </a:r>
            <a:r>
              <a:rPr lang="en-US" sz="2000" dirty="0">
                <a:cs typeface="Arial" panose="020B0604020202020204" pitchFamily="34" charset="0"/>
              </a:rPr>
              <a:t> Discontinue Go West Shuttles and integrate services with Foothill Transit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cs typeface="Arial" panose="020B0604020202020204" pitchFamily="34" charset="0"/>
              </a:rPr>
              <a:t>Discontinue fixed route shuttles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cs typeface="Arial" panose="020B0604020202020204" pitchFamily="34" charset="0"/>
              </a:rPr>
              <a:t>Engage Foothill Transit to Plan to advance high-frequency network within West Covina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cs typeface="Arial" panose="020B0604020202020204" pitchFamily="34" charset="0"/>
              </a:rPr>
              <a:t>Increase frequency of Line 178 between Puente Hills and Baldwin Park Metrolink from 30 minutes to 15 minutes.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cs typeface="Arial" panose="020B0604020202020204" pitchFamily="34" charset="0"/>
              </a:rPr>
              <a:t>Increase frequency of Line 281 between Eastland Center and S Sunset Avenue at Francisco Avenue from 30 minutes to 15 minutes .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cs typeface="Arial" panose="020B0604020202020204" pitchFamily="34" charset="0"/>
              </a:rPr>
              <a:t>Operate a consistent 15-minute headway on Line 280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cs typeface="Arial" panose="020B0604020202020204" pitchFamily="34" charset="0"/>
              </a:rPr>
              <a:t>Retain Dial-a-Ride as a contract service</a:t>
            </a:r>
          </a:p>
        </p:txBody>
      </p:sp>
    </p:spTree>
    <p:extLst>
      <p:ext uri="{BB962C8B-B14F-4D97-AF65-F5344CB8AC3E}">
        <p14:creationId xmlns:p14="http://schemas.microsoft.com/office/powerpoint/2010/main" val="882379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82EA2226-4EBC-D14B-A550-2C867A12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6273" y="4604832"/>
            <a:ext cx="536574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600" tIns="0" rIns="0" bIns="254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6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E43C2A8-C85B-614A-A959-7346EE6C9BD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9" name="Line 12">
            <a:extLst>
              <a:ext uri="{FF2B5EF4-FFF2-40B4-BE49-F238E27FC236}">
                <a16:creationId xmlns:a16="http://schemas.microsoft.com/office/drawing/2014/main" id="{B242DA45-BEC2-8341-BEBE-B1AB46B36ED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1957" y="4673624"/>
            <a:ext cx="0" cy="38754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n w="12700" cmpd="sng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16D380-B8C4-1048-821A-DD45479DBE4F}"/>
              </a:ext>
            </a:extLst>
          </p:cNvPr>
          <p:cNvSpPr txBox="1"/>
          <p:nvPr/>
        </p:nvSpPr>
        <p:spPr bwMode="auto">
          <a:xfrm>
            <a:off x="533399" y="-4762"/>
            <a:ext cx="8068558" cy="466794"/>
          </a:xfrm>
          <a:prstGeom prst="rect">
            <a:avLst/>
          </a:prstGeom>
          <a:solidFill>
            <a:srgbClr val="2F8FAD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14300" tIns="203200" rIns="114300" bIns="7620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cap="all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Improvement Strategies – recommendation</a:t>
            </a:r>
            <a:endParaRPr lang="en-US" sz="1400" b="1" i="1" cap="all" spc="1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A5E2988-FF76-E04A-82DB-C018A083D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3" y="4626306"/>
            <a:ext cx="1200581" cy="482183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828C6453-E2D1-4676-8444-8801DD2D0E33}"/>
              </a:ext>
            </a:extLst>
          </p:cNvPr>
          <p:cNvSpPr txBox="1">
            <a:spLocks/>
          </p:cNvSpPr>
          <p:nvPr/>
        </p:nvSpPr>
        <p:spPr>
          <a:xfrm>
            <a:off x="533399" y="702881"/>
            <a:ext cx="4105882" cy="15755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  <a:buNone/>
            </a:pPr>
            <a:r>
              <a:rPr lang="en-US" sz="2000" dirty="0">
                <a:cs typeface="Arial" panose="020B0604020202020204" pitchFamily="34" charset="0"/>
              </a:rPr>
              <a:t>Develop a transfer hub within the Azusa-Amar retail area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cs typeface="Arial" panose="020B0604020202020204" pitchFamily="34" charset="0"/>
              </a:rPr>
              <a:t>Served by three Foothill high frequency lines connecting in all directions – 178, 280, 486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cs typeface="Arial" panose="020B0604020202020204" pitchFamily="34" charset="0"/>
              </a:rPr>
              <a:t>Operate Go West Shuttle or microtransit services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333331-E237-4DE3-8E25-DDEF68C4C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716" y="702880"/>
            <a:ext cx="3711081" cy="32394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56C9BF-32C6-4BB2-9059-51BAEA5550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3590" y="2328748"/>
            <a:ext cx="2828739" cy="234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96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82EA2226-4EBC-D14B-A550-2C867A12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6273" y="4604832"/>
            <a:ext cx="536574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600" tIns="0" rIns="0" bIns="254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6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E43C2A8-C85B-614A-A959-7346EE6C9BD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9" name="Line 12">
            <a:extLst>
              <a:ext uri="{FF2B5EF4-FFF2-40B4-BE49-F238E27FC236}">
                <a16:creationId xmlns:a16="http://schemas.microsoft.com/office/drawing/2014/main" id="{B242DA45-BEC2-8341-BEBE-B1AB46B36ED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1957" y="4673624"/>
            <a:ext cx="0" cy="38754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n w="12700" cmpd="sng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16D380-B8C4-1048-821A-DD45479DBE4F}"/>
              </a:ext>
            </a:extLst>
          </p:cNvPr>
          <p:cNvSpPr txBox="1"/>
          <p:nvPr/>
        </p:nvSpPr>
        <p:spPr bwMode="auto">
          <a:xfrm>
            <a:off x="533399" y="-4762"/>
            <a:ext cx="4041681" cy="466794"/>
          </a:xfrm>
          <a:prstGeom prst="rect">
            <a:avLst/>
          </a:prstGeom>
          <a:solidFill>
            <a:srgbClr val="2F8FAD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14300" tIns="203200" rIns="114300" bIns="7620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cap="all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Need Your Input!</a:t>
            </a:r>
            <a:endParaRPr lang="en-US" sz="1200" b="1" i="1" cap="all" spc="1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A5E2988-FF76-E04A-82DB-C018A083D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3" y="4626306"/>
            <a:ext cx="1200581" cy="48218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6762586-ACFF-45C4-AB03-88C38C979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9" y="570532"/>
            <a:ext cx="4038601" cy="1258267"/>
          </a:xfr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</a:rPr>
              <a:t>Your Thoughts on Conceptual Alternatives?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en-US" sz="2400" i="1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en-US" sz="2400" i="1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en-US" sz="2400" i="1" dirty="0"/>
          </a:p>
          <a:p>
            <a:pPr marL="0">
              <a:spcBef>
                <a:spcPts val="0"/>
              </a:spcBef>
              <a:spcAft>
                <a:spcPts val="1200"/>
              </a:spcAft>
              <a:defRPr/>
            </a:pP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05322F2-4A52-44EC-A58B-A6385FA536C0}"/>
              </a:ext>
            </a:extLst>
          </p:cNvPr>
          <p:cNvSpPr txBox="1">
            <a:spLocks/>
          </p:cNvSpPr>
          <p:nvPr/>
        </p:nvSpPr>
        <p:spPr>
          <a:xfrm>
            <a:off x="580852" y="1928515"/>
            <a:ext cx="5478041" cy="27451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Restructure Go West Shuttle routes?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South Side On-Demand Microtransit Service?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What kind of service is justified for the City? (Future service requirements?)</a:t>
            </a:r>
          </a:p>
          <a:p>
            <a:pPr marL="342900" lvl="1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sz="2900" i="1" dirty="0">
                <a:solidFill>
                  <a:srgbClr val="000000"/>
                </a:solidFill>
                <a:cs typeface="Arial" panose="020B0604020202020204" pitchFamily="34" charset="0"/>
              </a:rPr>
              <a:t>TARGETED MOBILITY SOLUTIONS?</a:t>
            </a:r>
            <a:endParaRPr lang="en-US" altLang="en-US" sz="2900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endParaRPr lang="en-US" sz="1700" dirty="0">
              <a:solidFill>
                <a:schemeClr val="bg1"/>
              </a:solidFill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4FF94E2-D547-4029-84CF-EEF4468FC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974" y="2023839"/>
            <a:ext cx="2989151" cy="2468626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5A76B6E0-9FDB-4B8C-B114-7FFB15C50783}"/>
              </a:ext>
            </a:extLst>
          </p:cNvPr>
          <p:cNvSpPr txBox="1">
            <a:spLocks noChangeArrowheads="1"/>
          </p:cNvSpPr>
          <p:nvPr/>
        </p:nvSpPr>
        <p:spPr>
          <a:xfrm>
            <a:off x="5022921" y="164047"/>
            <a:ext cx="3911204" cy="10206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/>
          <a:lstStyle>
            <a:lvl1pPr marL="2286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1450" indent="-171450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0" b="1" dirty="0">
                <a:solidFill>
                  <a:srgbClr val="FFFFFF"/>
                </a:solidFill>
              </a:rPr>
              <a:t>ISSUES &amp; CHALLENGES ?</a:t>
            </a:r>
          </a:p>
          <a:p>
            <a:pPr marL="514350" lvl="1" indent="-171450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500" i="1" dirty="0">
                <a:solidFill>
                  <a:srgbClr val="FFFFFF"/>
                </a:solidFill>
                <a:cs typeface="Times New Roman" panose="02020603050405020304" pitchFamily="18" charset="0"/>
              </a:rPr>
              <a:t>What works well? And not so well?</a:t>
            </a:r>
          </a:p>
          <a:p>
            <a:pPr marL="171450" indent="-171450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0" b="1" dirty="0">
                <a:solidFill>
                  <a:srgbClr val="FFFFFF"/>
                </a:solidFill>
              </a:rPr>
              <a:t>TRAVEL NEEDS &amp; REQUIREMENTS ?</a:t>
            </a:r>
          </a:p>
          <a:p>
            <a:pPr marL="517525" lvl="1" indent="-176213" defTabSz="6858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500" i="1" dirty="0">
                <a:solidFill>
                  <a:srgbClr val="FFFFFF"/>
                </a:solidFill>
              </a:rPr>
              <a:t>Unmet Needs?</a:t>
            </a:r>
          </a:p>
        </p:txBody>
      </p:sp>
    </p:spTree>
    <p:extLst>
      <p:ext uri="{BB962C8B-B14F-4D97-AF65-F5344CB8AC3E}">
        <p14:creationId xmlns:p14="http://schemas.microsoft.com/office/powerpoint/2010/main" val="3532646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1" y="210280"/>
            <a:ext cx="8579095" cy="138319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9763" y="325158"/>
            <a:ext cx="8354890" cy="697836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 Service Evaluation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8208" y="1234292"/>
            <a:ext cx="6858000" cy="315001"/>
          </a:xfrm>
        </p:spPr>
        <p:txBody>
          <a:bodyPr>
            <a:normAutofit/>
          </a:bodyPr>
          <a:lstStyle/>
          <a:p>
            <a:r>
              <a:rPr lang="en-US" sz="1500" dirty="0">
                <a:solidFill>
                  <a:srgbClr val="FD76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West Covina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8" y="1141719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1947627"/>
            <a:ext cx="0" cy="27432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59B244C-A213-4745-B745-6FF6DCFED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534" y="4001781"/>
            <a:ext cx="3064739" cy="957731"/>
          </a:xfrm>
          <a:prstGeom prst="rect">
            <a:avLst/>
          </a:prstGeom>
        </p:spPr>
      </p:pic>
      <p:sp>
        <p:nvSpPr>
          <p:cNvPr id="23" name="Text Box 13">
            <a:extLst>
              <a:ext uri="{FF2B5EF4-FFF2-40B4-BE49-F238E27FC236}">
                <a16:creationId xmlns:a16="http://schemas.microsoft.com/office/drawing/2014/main" id="{40BADB90-92A5-7542-8AC8-37EC3A3F8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8698" y="4563779"/>
            <a:ext cx="1353881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14300" tIns="0" rIns="0" bIns="12700"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February 2022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9AD2905-E4AD-4136-AD39-F31B97C5A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431" y="1947627"/>
            <a:ext cx="2850165" cy="2078753"/>
          </a:xfrm>
          <a:prstGeom prst="rect">
            <a:avLst/>
          </a:prstGeom>
        </p:spPr>
      </p:pic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BF7AE297-B167-4F25-AFEF-8DF83A3C368C}"/>
              </a:ext>
            </a:extLst>
          </p:cNvPr>
          <p:cNvSpPr txBox="1">
            <a:spLocks/>
          </p:cNvSpPr>
          <p:nvPr/>
        </p:nvSpPr>
        <p:spPr>
          <a:xfrm>
            <a:off x="5750903" y="2521214"/>
            <a:ext cx="2265305" cy="10126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50758C"/>
              </a:buClr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</a:p>
          <a:p>
            <a:pPr>
              <a:spcBef>
                <a:spcPts val="0"/>
              </a:spcBef>
              <a:buClr>
                <a:srgbClr val="50758C"/>
              </a:buClr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3390390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82EA2226-4EBC-D14B-A550-2C867A12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6273" y="4604832"/>
            <a:ext cx="536574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600" tIns="0" rIns="0" bIns="254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6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E43C2A8-C85B-614A-A959-7346EE6C9BD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9" name="Line 12">
            <a:extLst>
              <a:ext uri="{FF2B5EF4-FFF2-40B4-BE49-F238E27FC236}">
                <a16:creationId xmlns:a16="http://schemas.microsoft.com/office/drawing/2014/main" id="{B242DA45-BEC2-8341-BEBE-B1AB46B36ED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1957" y="4673624"/>
            <a:ext cx="0" cy="38754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n w="12700" cmpd="sng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16D380-B8C4-1048-821A-DD45479DBE4F}"/>
              </a:ext>
            </a:extLst>
          </p:cNvPr>
          <p:cNvSpPr txBox="1"/>
          <p:nvPr/>
        </p:nvSpPr>
        <p:spPr bwMode="auto">
          <a:xfrm>
            <a:off x="533399" y="-4762"/>
            <a:ext cx="8068558" cy="497572"/>
          </a:xfrm>
          <a:prstGeom prst="rect">
            <a:avLst/>
          </a:prstGeom>
          <a:solidFill>
            <a:srgbClr val="2F8FAD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14300" tIns="203200" rIns="114300" bIns="7620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cap="all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Alternate Route Configuration - </a:t>
            </a:r>
            <a:r>
              <a:rPr lang="en-US" sz="1400" b="1" i="1" cap="all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IDEAS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A5E2988-FF76-E04A-82DB-C018A083D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3" y="4626306"/>
            <a:ext cx="1200581" cy="4821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F7D4FD-AD63-4047-8F8E-ED5922FCE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99" y="603244"/>
            <a:ext cx="5013108" cy="21323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0AD10E-8BFA-44C2-A289-A16CB5CDA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0710" y="1913330"/>
            <a:ext cx="2891184" cy="18260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DABE4-1AF4-496C-98DA-66C8164640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8975" y="2846014"/>
            <a:ext cx="3758131" cy="193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17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82EA2226-4EBC-D14B-A550-2C867A12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6273" y="4604832"/>
            <a:ext cx="536574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600" tIns="0" rIns="0" bIns="254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6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E43C2A8-C85B-614A-A959-7346EE6C9BD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9" name="Line 12">
            <a:extLst>
              <a:ext uri="{FF2B5EF4-FFF2-40B4-BE49-F238E27FC236}">
                <a16:creationId xmlns:a16="http://schemas.microsoft.com/office/drawing/2014/main" id="{B242DA45-BEC2-8341-BEBE-B1AB46B36ED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1957" y="4673624"/>
            <a:ext cx="0" cy="38754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n w="12700" cmpd="sng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16D380-B8C4-1048-821A-DD45479DBE4F}"/>
              </a:ext>
            </a:extLst>
          </p:cNvPr>
          <p:cNvSpPr txBox="1"/>
          <p:nvPr/>
        </p:nvSpPr>
        <p:spPr bwMode="auto">
          <a:xfrm>
            <a:off x="533399" y="-4762"/>
            <a:ext cx="8068558" cy="497572"/>
          </a:xfrm>
          <a:prstGeom prst="rect">
            <a:avLst/>
          </a:prstGeom>
          <a:solidFill>
            <a:srgbClr val="2F8FAD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14300" tIns="203200" rIns="114300" bIns="7620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cap="all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Alternate Route Configuration - </a:t>
            </a:r>
            <a:r>
              <a:rPr lang="en-US" sz="1400" b="1" i="1" cap="all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IDEAS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A5E2988-FF76-E04A-82DB-C018A083D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3" y="4626306"/>
            <a:ext cx="1200581" cy="4821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F7D4FD-AD63-4047-8F8E-ED5922FCE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99" y="603244"/>
            <a:ext cx="7897354" cy="335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12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82EA2226-4EBC-D14B-A550-2C867A12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6273" y="4604832"/>
            <a:ext cx="536574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600" tIns="0" rIns="0" bIns="254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6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E43C2A8-C85B-614A-A959-7346EE6C9BD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9" name="Line 12">
            <a:extLst>
              <a:ext uri="{FF2B5EF4-FFF2-40B4-BE49-F238E27FC236}">
                <a16:creationId xmlns:a16="http://schemas.microsoft.com/office/drawing/2014/main" id="{B242DA45-BEC2-8341-BEBE-B1AB46B36ED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1957" y="4673624"/>
            <a:ext cx="0" cy="38754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n w="12700" cmpd="sng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16D380-B8C4-1048-821A-DD45479DBE4F}"/>
              </a:ext>
            </a:extLst>
          </p:cNvPr>
          <p:cNvSpPr txBox="1"/>
          <p:nvPr/>
        </p:nvSpPr>
        <p:spPr bwMode="auto">
          <a:xfrm>
            <a:off x="533399" y="-4762"/>
            <a:ext cx="4041681" cy="466794"/>
          </a:xfrm>
          <a:prstGeom prst="rect">
            <a:avLst/>
          </a:prstGeom>
          <a:solidFill>
            <a:srgbClr val="2F8FAD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14300" tIns="203200" rIns="114300" bIns="7620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cap="all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A5E2988-FF76-E04A-82DB-C018A083D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3" y="4626306"/>
            <a:ext cx="1200581" cy="482183"/>
          </a:xfrm>
          <a:prstGeom prst="rect">
            <a:avLst/>
          </a:prstGeom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BC369F33-1072-4017-9664-DCAEB748B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9" y="828585"/>
            <a:ext cx="5651270" cy="3486330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0"/>
              </a:spcBef>
              <a:spcAft>
                <a:spcPts val="2400"/>
              </a:spcAft>
              <a:buClr>
                <a:srgbClr val="50758C"/>
              </a:buClr>
              <a:buFont typeface="+mj-lt"/>
              <a:buAutoNum type="arabicPeriod"/>
            </a:pPr>
            <a:r>
              <a:rPr lang="en-US" sz="2000" dirty="0">
                <a:cs typeface="Arial" panose="020B0604020202020204" pitchFamily="34" charset="0"/>
              </a:rPr>
              <a:t>Overview of Project Objectives &amp; Work Plan</a:t>
            </a:r>
          </a:p>
          <a:p>
            <a:pPr marL="342900" indent="-342900">
              <a:spcBef>
                <a:spcPts val="0"/>
              </a:spcBef>
              <a:spcAft>
                <a:spcPts val="2400"/>
              </a:spcAft>
              <a:buClr>
                <a:srgbClr val="50758C"/>
              </a:buClr>
              <a:buFont typeface="+mj-lt"/>
              <a:buAutoNum type="arabicPeriod"/>
            </a:pPr>
            <a:r>
              <a:rPr lang="en-US" sz="2000" dirty="0">
                <a:cs typeface="Arial" panose="020B0604020202020204" pitchFamily="34" charset="0"/>
              </a:rPr>
              <a:t>Service Evaluation</a:t>
            </a:r>
          </a:p>
          <a:p>
            <a:pPr marL="342900" indent="-342900">
              <a:spcBef>
                <a:spcPts val="0"/>
              </a:spcBef>
              <a:spcAft>
                <a:spcPts val="2400"/>
              </a:spcAft>
              <a:buClr>
                <a:srgbClr val="50758C"/>
              </a:buClr>
              <a:buFont typeface="+mj-lt"/>
              <a:buAutoNum type="arabicPeriod"/>
            </a:pPr>
            <a:r>
              <a:rPr lang="en-US" sz="2000" dirty="0">
                <a:cs typeface="Arial" panose="020B0604020202020204" pitchFamily="34" charset="0"/>
              </a:rPr>
              <a:t>What We Heard?</a:t>
            </a:r>
          </a:p>
          <a:p>
            <a:pPr marL="342900" indent="-342900">
              <a:spcBef>
                <a:spcPts val="0"/>
              </a:spcBef>
              <a:spcAft>
                <a:spcPts val="2400"/>
              </a:spcAft>
              <a:buClr>
                <a:srgbClr val="50758C"/>
              </a:buClr>
              <a:buFont typeface="+mj-lt"/>
              <a:buAutoNum type="arabicPeriod"/>
            </a:pPr>
            <a:r>
              <a:rPr lang="en-US" sz="2000" dirty="0">
                <a:cs typeface="Arial" panose="020B0604020202020204" pitchFamily="34" charset="0"/>
              </a:rPr>
              <a:t>An Evolving Mobility Landscape</a:t>
            </a:r>
          </a:p>
          <a:p>
            <a:pPr marL="342900" indent="-342900">
              <a:spcBef>
                <a:spcPts val="0"/>
              </a:spcBef>
              <a:spcAft>
                <a:spcPts val="2400"/>
              </a:spcAft>
              <a:buClr>
                <a:srgbClr val="50758C"/>
              </a:buClr>
              <a:buFont typeface="+mj-lt"/>
              <a:buAutoNum type="arabicPeriod"/>
            </a:pPr>
            <a:r>
              <a:rPr lang="en-US" sz="2000" dirty="0">
                <a:cs typeface="Arial" panose="020B0604020202020204" pitchFamily="34" charset="0"/>
              </a:rPr>
              <a:t>Service Improvement Strategies – </a:t>
            </a:r>
            <a:r>
              <a:rPr lang="en-US" sz="2000" i="1" dirty="0">
                <a:cs typeface="Arial" panose="020B0604020202020204" pitchFamily="34" charset="0"/>
              </a:rPr>
              <a:t>IDEAS</a:t>
            </a:r>
          </a:p>
          <a:p>
            <a:pPr marL="342900" indent="-342900">
              <a:spcBef>
                <a:spcPts val="0"/>
              </a:spcBef>
              <a:spcAft>
                <a:spcPts val="2400"/>
              </a:spcAft>
              <a:buClr>
                <a:srgbClr val="50758C"/>
              </a:buClr>
              <a:buFont typeface="+mj-lt"/>
              <a:buAutoNum type="arabicPeriod"/>
            </a:pP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b="1" i="1" dirty="0">
                <a:cs typeface="Arial" panose="020B0604020202020204" pitchFamily="34" charset="0"/>
              </a:rPr>
              <a:t>We Need Your Input!</a:t>
            </a:r>
            <a:r>
              <a:rPr lang="en-US" sz="2000" dirty="0">
                <a:cs typeface="Arial" panose="020B0604020202020204" pitchFamily="34" charset="0"/>
              </a:rPr>
              <a:t>	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D21806-396B-4C67-A8B3-DAD2E8EFC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667" y="1111326"/>
            <a:ext cx="3502453" cy="324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89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82EA2226-4EBC-D14B-A550-2C867A12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6273" y="4604832"/>
            <a:ext cx="536574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600" tIns="0" rIns="0" bIns="254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6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E43C2A8-C85B-614A-A959-7346EE6C9BD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9" name="Line 12">
            <a:extLst>
              <a:ext uri="{FF2B5EF4-FFF2-40B4-BE49-F238E27FC236}">
                <a16:creationId xmlns:a16="http://schemas.microsoft.com/office/drawing/2014/main" id="{B242DA45-BEC2-8341-BEBE-B1AB46B36ED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1957" y="4673624"/>
            <a:ext cx="0" cy="38754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n w="12700" cmpd="sng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16D380-B8C4-1048-821A-DD45479DBE4F}"/>
              </a:ext>
            </a:extLst>
          </p:cNvPr>
          <p:cNvSpPr txBox="1"/>
          <p:nvPr/>
        </p:nvSpPr>
        <p:spPr bwMode="auto">
          <a:xfrm>
            <a:off x="533399" y="-4762"/>
            <a:ext cx="8068558" cy="497572"/>
          </a:xfrm>
          <a:prstGeom prst="rect">
            <a:avLst/>
          </a:prstGeom>
          <a:solidFill>
            <a:srgbClr val="2F8FAD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14300" tIns="203200" rIns="114300" bIns="7620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cap="all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Alternate Route Configuration - </a:t>
            </a:r>
            <a:r>
              <a:rPr lang="en-US" sz="1400" b="1" i="1" cap="all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IDEAS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A5E2988-FF76-E04A-82DB-C018A083D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3" y="4626306"/>
            <a:ext cx="1200581" cy="4821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0AD10E-8BFA-44C2-A289-A16CB5CDA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100" y="1516876"/>
            <a:ext cx="4438796" cy="2803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DABE4-1AF4-496C-98DA-66C8164640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678" y="723356"/>
            <a:ext cx="4273222" cy="219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2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82EA2226-4EBC-D14B-A550-2C867A12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6273" y="4604832"/>
            <a:ext cx="536574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600" tIns="0" rIns="0" bIns="254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6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E43C2A8-C85B-614A-A959-7346EE6C9BD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19" name="Line 12">
            <a:extLst>
              <a:ext uri="{FF2B5EF4-FFF2-40B4-BE49-F238E27FC236}">
                <a16:creationId xmlns:a16="http://schemas.microsoft.com/office/drawing/2014/main" id="{B242DA45-BEC2-8341-BEBE-B1AB46B36ED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1957" y="4673624"/>
            <a:ext cx="0" cy="38754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n w="12700" cmpd="sng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16D380-B8C4-1048-821A-DD45479DBE4F}"/>
              </a:ext>
            </a:extLst>
          </p:cNvPr>
          <p:cNvSpPr txBox="1"/>
          <p:nvPr/>
        </p:nvSpPr>
        <p:spPr bwMode="auto">
          <a:xfrm>
            <a:off x="533399" y="-4762"/>
            <a:ext cx="8068558" cy="466794"/>
          </a:xfrm>
          <a:prstGeom prst="rect">
            <a:avLst/>
          </a:prstGeom>
          <a:solidFill>
            <a:srgbClr val="2F8FAD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14300" tIns="203200" rIns="114300" bIns="7620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cap="all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On-Demand – South Side</a:t>
            </a:r>
            <a:endParaRPr lang="en-US" sz="1400" b="1" i="1" cap="all" spc="1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A5E2988-FF76-E04A-82DB-C018A083D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3" y="4626306"/>
            <a:ext cx="1200581" cy="4821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E2728E-EA7F-4976-AE88-1B4566776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814" y="562517"/>
            <a:ext cx="4843727" cy="39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91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82EA2226-4EBC-D14B-A550-2C867A12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6273" y="4604832"/>
            <a:ext cx="536574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600" tIns="0" rIns="0" bIns="254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6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E43C2A8-C85B-614A-A959-7346EE6C9BD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9" name="Line 12">
            <a:extLst>
              <a:ext uri="{FF2B5EF4-FFF2-40B4-BE49-F238E27FC236}">
                <a16:creationId xmlns:a16="http://schemas.microsoft.com/office/drawing/2014/main" id="{B242DA45-BEC2-8341-BEBE-B1AB46B36ED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1957" y="4673624"/>
            <a:ext cx="0" cy="38754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n w="12700" cmpd="sng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A5E2988-FF76-E04A-82DB-C018A083D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3" y="4626306"/>
            <a:ext cx="1200581" cy="4821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509C8A-5FA0-47CE-A7D6-BF81BB0C4EC2}"/>
              </a:ext>
            </a:extLst>
          </p:cNvPr>
          <p:cNvSpPr txBox="1"/>
          <p:nvPr/>
        </p:nvSpPr>
        <p:spPr bwMode="auto">
          <a:xfrm>
            <a:off x="533398" y="-39268"/>
            <a:ext cx="6488503" cy="466794"/>
          </a:xfrm>
          <a:prstGeom prst="rect">
            <a:avLst/>
          </a:prstGeom>
          <a:solidFill>
            <a:srgbClr val="2F8FAD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14300" tIns="203200" rIns="114300" bIns="7620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cap="all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Operating statistics &amp; Key Performance Indicators</a:t>
            </a:r>
            <a:endParaRPr lang="en-US" sz="1200" b="1" i="1" cap="all" spc="1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BC57CEDD-753A-4B11-BBDE-24F64E508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66" y="1021241"/>
            <a:ext cx="8303905" cy="310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48196608-156B-4018-A9CF-D01FAD4EB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736" y="571906"/>
            <a:ext cx="838256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kumimoji="0" lang="en-US" altLang="en-US" sz="1600" b="1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West Shuttle </a:t>
            </a:r>
            <a:r>
              <a:rPr kumimoji="0" lang="en-US" altLang="en-US" sz="16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Operating Statistics and Key Performance Indicators, FY 2019-2021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5149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82EA2226-4EBC-D14B-A550-2C867A12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6273" y="4604832"/>
            <a:ext cx="536574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600" tIns="0" rIns="0" bIns="254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6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E43C2A8-C85B-614A-A959-7346EE6C9BD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19" name="Line 12">
            <a:extLst>
              <a:ext uri="{FF2B5EF4-FFF2-40B4-BE49-F238E27FC236}">
                <a16:creationId xmlns:a16="http://schemas.microsoft.com/office/drawing/2014/main" id="{B242DA45-BEC2-8341-BEBE-B1AB46B36ED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1957" y="4673624"/>
            <a:ext cx="0" cy="38754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n w="12700" cmpd="sng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A5E2988-FF76-E04A-82DB-C018A083D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3" y="4626306"/>
            <a:ext cx="1200581" cy="4821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509C8A-5FA0-47CE-A7D6-BF81BB0C4EC2}"/>
              </a:ext>
            </a:extLst>
          </p:cNvPr>
          <p:cNvSpPr txBox="1"/>
          <p:nvPr/>
        </p:nvSpPr>
        <p:spPr bwMode="auto">
          <a:xfrm>
            <a:off x="533398" y="-39268"/>
            <a:ext cx="6488503" cy="466794"/>
          </a:xfrm>
          <a:prstGeom prst="rect">
            <a:avLst/>
          </a:prstGeom>
          <a:solidFill>
            <a:srgbClr val="2F8FAD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14300" tIns="203200" rIns="114300" bIns="7620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cap="all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Operating statistics &amp; Key Performance Indicators</a:t>
            </a:r>
            <a:endParaRPr lang="en-US" sz="1200" b="1" i="1" cap="all" spc="1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48196608-156B-4018-A9CF-D01FAD4EB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994" y="592340"/>
            <a:ext cx="838256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i="1" dirty="0" bmk="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Dial-A-Ride</a:t>
            </a:r>
            <a:r>
              <a:rPr kumimoji="0" lang="en-US" altLang="en-US" sz="1600" b="1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1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Operating Statistics and Key Performance Indicators, FY 2019-2021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3A28F1-2BAB-40C6-AED1-4B9E6B67A95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12" y="1054926"/>
            <a:ext cx="7804443" cy="34962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7315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82EA2226-4EBC-D14B-A550-2C867A12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6273" y="4604832"/>
            <a:ext cx="536574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600" tIns="0" rIns="0" bIns="254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6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E43C2A8-C85B-614A-A959-7346EE6C9BD9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19" name="Line 12">
            <a:extLst>
              <a:ext uri="{FF2B5EF4-FFF2-40B4-BE49-F238E27FC236}">
                <a16:creationId xmlns:a16="http://schemas.microsoft.com/office/drawing/2014/main" id="{B242DA45-BEC2-8341-BEBE-B1AB46B36ED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1957" y="4673624"/>
            <a:ext cx="0" cy="38754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n w="12700" cmpd="sng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A5E2988-FF76-E04A-82DB-C018A083D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3" y="4626306"/>
            <a:ext cx="1200581" cy="4821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509C8A-5FA0-47CE-A7D6-BF81BB0C4EC2}"/>
              </a:ext>
            </a:extLst>
          </p:cNvPr>
          <p:cNvSpPr txBox="1"/>
          <p:nvPr/>
        </p:nvSpPr>
        <p:spPr bwMode="auto">
          <a:xfrm>
            <a:off x="533399" y="-4762"/>
            <a:ext cx="4041681" cy="466794"/>
          </a:xfrm>
          <a:prstGeom prst="rect">
            <a:avLst/>
          </a:prstGeom>
          <a:solidFill>
            <a:srgbClr val="2F8FAD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14300" tIns="203200" rIns="114300" bIns="7620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cap="all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Need Your Input! (Dial-A-Ride)</a:t>
            </a:r>
            <a:endParaRPr lang="en-US" sz="1200" b="1" i="1" cap="all" spc="1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42F2B8AF-A744-4708-9326-6787BA87F634}"/>
              </a:ext>
            </a:extLst>
          </p:cNvPr>
          <p:cNvSpPr txBox="1">
            <a:spLocks noChangeArrowheads="1"/>
          </p:cNvSpPr>
          <p:nvPr/>
        </p:nvSpPr>
        <p:spPr>
          <a:xfrm>
            <a:off x="421157" y="657061"/>
            <a:ext cx="7439025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1800" dirty="0">
                <a:cs typeface="Arial" panose="020B0604020202020204" pitchFamily="34" charset="0"/>
              </a:rPr>
              <a:t>“When barriers get in the way of people with disabilities participating fully in society as a result of their disabilities, everyone loses.” </a:t>
            </a:r>
          </a:p>
          <a:p>
            <a:pPr>
              <a:buFontTx/>
              <a:buNone/>
            </a:pPr>
            <a:endParaRPr lang="en-US" altLang="en-US" sz="1500" dirty="0">
              <a:cs typeface="Arial" panose="020B060402020202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254054FD-24B0-4701-A8E9-A3A968B50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399" y="1527258"/>
            <a:ext cx="5832872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085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428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57175" indent="-257175" defTabSz="685800" eaLnBrk="1" hangingPunct="1">
              <a:lnSpc>
                <a:spcPct val="80000"/>
              </a:lnSpc>
              <a:spcBef>
                <a:spcPct val="35000"/>
              </a:spcBef>
              <a:buNone/>
              <a:defRPr/>
            </a:pPr>
            <a:r>
              <a:rPr lang="en-US" altLang="en-US" kern="0" dirty="0">
                <a:solidFill>
                  <a:srgbClr val="000000"/>
                </a:solidFill>
                <a:latin typeface="Arial"/>
              </a:rPr>
              <a:t>What do you think about? </a:t>
            </a:r>
          </a:p>
          <a:p>
            <a:pPr marL="257175" indent="-257175" defTabSz="685800" eaLnBrk="1" hangingPunct="1">
              <a:lnSpc>
                <a:spcPct val="80000"/>
              </a:lnSpc>
              <a:spcBef>
                <a:spcPct val="35000"/>
              </a:spcBef>
              <a:defRPr/>
            </a:pPr>
            <a:r>
              <a:rPr lang="en-US" altLang="en-US" sz="1350" kern="0" dirty="0">
                <a:solidFill>
                  <a:srgbClr val="000000"/>
                </a:solidFill>
                <a:latin typeface="Arial"/>
              </a:rPr>
              <a:t>Eligibility criteria?</a:t>
            </a:r>
          </a:p>
          <a:p>
            <a:pPr marL="257175" indent="-257175" defTabSz="685800" eaLnBrk="1" hangingPunct="1">
              <a:lnSpc>
                <a:spcPct val="80000"/>
              </a:lnSpc>
              <a:spcBef>
                <a:spcPct val="35000"/>
              </a:spcBef>
              <a:defRPr/>
            </a:pPr>
            <a:r>
              <a:rPr lang="en-US" altLang="en-US" sz="1350" kern="0" dirty="0">
                <a:solidFill>
                  <a:srgbClr val="000000"/>
                </a:solidFill>
                <a:latin typeface="Arial"/>
              </a:rPr>
              <a:t>Availability of service? </a:t>
            </a:r>
          </a:p>
          <a:p>
            <a:pPr marL="257175" indent="-257175" defTabSz="685800" eaLnBrk="1" hangingPunct="1">
              <a:lnSpc>
                <a:spcPct val="80000"/>
              </a:lnSpc>
              <a:spcBef>
                <a:spcPct val="35000"/>
              </a:spcBef>
              <a:defRPr/>
            </a:pPr>
            <a:r>
              <a:rPr lang="en-US" altLang="en-US" sz="1350" kern="0" dirty="0">
                <a:solidFill>
                  <a:srgbClr val="000000"/>
                </a:solidFill>
                <a:latin typeface="Arial"/>
              </a:rPr>
              <a:t>Advance booking requirements?</a:t>
            </a:r>
          </a:p>
          <a:p>
            <a:pPr marL="257175" indent="-257175" defTabSz="685800" eaLnBrk="1" hangingPunct="1">
              <a:lnSpc>
                <a:spcPct val="80000"/>
              </a:lnSpc>
              <a:spcBef>
                <a:spcPct val="35000"/>
              </a:spcBef>
              <a:defRPr/>
            </a:pPr>
            <a:r>
              <a:rPr lang="en-US" altLang="en-US" sz="1350" kern="0" dirty="0">
                <a:solidFill>
                  <a:srgbClr val="000000"/>
                </a:solidFill>
                <a:latin typeface="Arial"/>
              </a:rPr>
              <a:t>On-time performance? Service reliability?</a:t>
            </a:r>
          </a:p>
          <a:p>
            <a:pPr marL="257175" indent="-257175" defTabSz="685800" eaLnBrk="1" hangingPunct="1">
              <a:lnSpc>
                <a:spcPct val="80000"/>
              </a:lnSpc>
              <a:spcBef>
                <a:spcPct val="35000"/>
              </a:spcBef>
              <a:defRPr/>
            </a:pPr>
            <a:r>
              <a:rPr lang="en-US" altLang="en-US" sz="1350" kern="0" dirty="0">
                <a:solidFill>
                  <a:srgbClr val="000000"/>
                </a:solidFill>
                <a:latin typeface="Arial"/>
              </a:rPr>
              <a:t>Travel times?</a:t>
            </a:r>
          </a:p>
          <a:p>
            <a:pPr marL="257175" indent="-257175" defTabSz="685800" eaLnBrk="1" hangingPunct="1">
              <a:lnSpc>
                <a:spcPct val="80000"/>
              </a:lnSpc>
              <a:spcBef>
                <a:spcPct val="35000"/>
              </a:spcBef>
              <a:defRPr/>
            </a:pPr>
            <a:r>
              <a:rPr lang="en-US" altLang="en-US" sz="1350" kern="0" dirty="0">
                <a:solidFill>
                  <a:srgbClr val="000000"/>
                </a:solidFill>
                <a:latin typeface="Arial"/>
              </a:rPr>
              <a:t>Fares?</a:t>
            </a:r>
          </a:p>
          <a:p>
            <a:pPr marL="257175" indent="-257175" defTabSz="685800" eaLnBrk="1" hangingPunct="1">
              <a:lnSpc>
                <a:spcPct val="80000"/>
              </a:lnSpc>
              <a:spcBef>
                <a:spcPct val="35000"/>
              </a:spcBef>
              <a:defRPr/>
            </a:pPr>
            <a:r>
              <a:rPr lang="en-US" altLang="en-US" sz="1350" kern="0" dirty="0">
                <a:solidFill>
                  <a:srgbClr val="000000"/>
                </a:solidFill>
                <a:latin typeface="Arial"/>
              </a:rPr>
              <a:t>Passenger information?</a:t>
            </a:r>
          </a:p>
          <a:p>
            <a:pPr marL="257175" indent="-257175" defTabSz="685800" eaLnBrk="1" hangingPunct="1">
              <a:lnSpc>
                <a:spcPct val="80000"/>
              </a:lnSpc>
              <a:spcBef>
                <a:spcPct val="35000"/>
              </a:spcBef>
              <a:defRPr/>
            </a:pPr>
            <a:r>
              <a:rPr lang="en-US" altLang="en-US" sz="1350" kern="0" dirty="0">
                <a:solidFill>
                  <a:srgbClr val="000000"/>
                </a:solidFill>
                <a:latin typeface="Arial"/>
              </a:rPr>
              <a:t>Ease of booking a trip?</a:t>
            </a:r>
          </a:p>
          <a:p>
            <a:pPr marL="257175" indent="-257175" defTabSz="685800" eaLnBrk="1" hangingPunct="1">
              <a:lnSpc>
                <a:spcPct val="80000"/>
              </a:lnSpc>
              <a:spcBef>
                <a:spcPct val="35000"/>
              </a:spcBef>
              <a:defRPr/>
            </a:pPr>
            <a:r>
              <a:rPr lang="en-US" altLang="en-US" sz="1350" kern="0" dirty="0">
                <a:solidFill>
                  <a:srgbClr val="000000"/>
                </a:solidFill>
                <a:latin typeface="Arial"/>
              </a:rPr>
              <a:t>Technology - opportunities?</a:t>
            </a:r>
            <a:r>
              <a:rPr lang="en-US" sz="1350" dirty="0">
                <a:solidFill>
                  <a:srgbClr val="000000"/>
                </a:solidFill>
                <a:latin typeface="Arial"/>
              </a:rPr>
              <a:t>   A mobile phone app for real-time information?</a:t>
            </a:r>
          </a:p>
          <a:p>
            <a:pPr marL="257175" indent="-257175" defTabSz="685800" eaLnBrk="1" hangingPunct="1">
              <a:lnSpc>
                <a:spcPct val="80000"/>
              </a:lnSpc>
              <a:spcBef>
                <a:spcPct val="35000"/>
              </a:spcBef>
              <a:defRPr/>
            </a:pPr>
            <a:endParaRPr lang="en-US" altLang="en-US" sz="1350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0F124F94-FE75-4612-90C5-6DF3B90858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217" y="4074119"/>
            <a:ext cx="1733550" cy="48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5E90E8-CAF6-4A23-ADDA-D53079211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8006" y="1379157"/>
            <a:ext cx="3873951" cy="238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63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82EA2226-4EBC-D14B-A550-2C867A12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6273" y="4604832"/>
            <a:ext cx="536574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600" tIns="0" rIns="0" bIns="254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6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E43C2A8-C85B-614A-A959-7346EE6C9BD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9" name="Line 12">
            <a:extLst>
              <a:ext uri="{FF2B5EF4-FFF2-40B4-BE49-F238E27FC236}">
                <a16:creationId xmlns:a16="http://schemas.microsoft.com/office/drawing/2014/main" id="{B242DA45-BEC2-8341-BEBE-B1AB46B36ED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1957" y="4673624"/>
            <a:ext cx="0" cy="38754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n w="12700" cmpd="sng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16D380-B8C4-1048-821A-DD45479DBE4F}"/>
              </a:ext>
            </a:extLst>
          </p:cNvPr>
          <p:cNvSpPr txBox="1"/>
          <p:nvPr/>
        </p:nvSpPr>
        <p:spPr bwMode="auto">
          <a:xfrm>
            <a:off x="533398" y="-4762"/>
            <a:ext cx="5501641" cy="466794"/>
          </a:xfrm>
          <a:prstGeom prst="rect">
            <a:avLst/>
          </a:prstGeom>
          <a:solidFill>
            <a:srgbClr val="2F8FAD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14300" tIns="203200" rIns="114300" bIns="7620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cap="all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Project – </a:t>
            </a:r>
            <a:r>
              <a:rPr lang="en-US" sz="1200" b="1" i="1" cap="all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 Service Evaluation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A5E2988-FF76-E04A-82DB-C018A083D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3" y="4626306"/>
            <a:ext cx="1200581" cy="482183"/>
          </a:xfrm>
          <a:prstGeom prst="rect">
            <a:avLst/>
          </a:prstGeom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BC369F33-1072-4017-9664-DCAEB748B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236" y="581915"/>
            <a:ext cx="5856186" cy="393189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50758C"/>
              </a:buClr>
            </a:pPr>
            <a:r>
              <a:rPr lang="en-US" sz="2000" dirty="0">
                <a:cs typeface="Arial" panose="020B0604020202020204" pitchFamily="34" charset="0"/>
              </a:rPr>
              <a:t>Important step in the COVID-19 recovery phase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50758C"/>
              </a:buClr>
            </a:pPr>
            <a:r>
              <a:rPr lang="en-US" sz="2000" dirty="0">
                <a:cs typeface="Arial" panose="020B0604020202020204" pitchFamily="34" charset="0"/>
              </a:rPr>
              <a:t>Detailed evaluation of the existing Go West services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</a:pPr>
            <a:r>
              <a:rPr lang="en-US" sz="2000" dirty="0">
                <a:cs typeface="Arial" panose="020B0604020202020204" pitchFamily="34" charset="0"/>
              </a:rPr>
              <a:t>Target to:</a:t>
            </a:r>
          </a:p>
          <a:p>
            <a:pPr marL="690563" lvl="1" indent="-3476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  <a:buFont typeface="Courier New" panose="02070309020205020404" pitchFamily="49" charset="0"/>
              <a:buChar char="o"/>
            </a:pPr>
            <a:r>
              <a:rPr lang="en-US" dirty="0">
                <a:cs typeface="Arial" panose="020B0604020202020204" pitchFamily="34" charset="0"/>
              </a:rPr>
              <a:t>Provide better transit services </a:t>
            </a:r>
          </a:p>
          <a:p>
            <a:pPr marL="690563" lvl="1" indent="-3476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  <a:buFont typeface="Courier New" panose="02070309020205020404" pitchFamily="49" charset="0"/>
              <a:buChar char="o"/>
            </a:pPr>
            <a:r>
              <a:rPr lang="en-US" dirty="0">
                <a:cs typeface="Arial" panose="020B0604020202020204" pitchFamily="34" charset="0"/>
              </a:rPr>
              <a:t>Grow ridership base &amp; users of transit services</a:t>
            </a:r>
          </a:p>
          <a:p>
            <a:pPr marL="690563" lvl="1" indent="-3476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  <a:buFont typeface="Courier New" panose="02070309020205020404" pitchFamily="49" charset="0"/>
              <a:buChar char="o"/>
            </a:pPr>
            <a:r>
              <a:rPr lang="en-US" dirty="0">
                <a:cs typeface="Arial" panose="020B0604020202020204" pitchFamily="34" charset="0"/>
              </a:rPr>
              <a:t>Respond to changing customer expectations (&amp; demand</a:t>
            </a:r>
          </a:p>
          <a:p>
            <a:pPr marL="690563" lvl="1" indent="-3476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  <a:buFont typeface="Courier New" panose="02070309020205020404" pitchFamily="49" charset="0"/>
              <a:buChar char="o"/>
            </a:pPr>
            <a:r>
              <a:rPr lang="en-US" dirty="0">
                <a:cs typeface="Arial" panose="020B0604020202020204" pitchFamily="34" charset="0"/>
              </a:rPr>
              <a:t>Identify financially sustainable changes (with existing resources)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</a:pPr>
            <a:r>
              <a:rPr lang="en-US" sz="2000" dirty="0">
                <a:cs typeface="Arial" panose="020B0604020202020204" pitchFamily="34" charset="0"/>
              </a:rPr>
              <a:t>Recommend specific service modifications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B703AF-231F-43B3-A6CB-41B828BBB912}"/>
              </a:ext>
            </a:extLst>
          </p:cNvPr>
          <p:cNvSpPr txBox="1"/>
          <p:nvPr/>
        </p:nvSpPr>
        <p:spPr>
          <a:xfrm>
            <a:off x="6623533" y="1094422"/>
            <a:ext cx="1978424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Existing &amp; future conditions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New technologies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Changing demographics</a:t>
            </a:r>
          </a:p>
        </p:txBody>
      </p:sp>
    </p:spTree>
    <p:extLst>
      <p:ext uri="{BB962C8B-B14F-4D97-AF65-F5344CB8AC3E}">
        <p14:creationId xmlns:p14="http://schemas.microsoft.com/office/powerpoint/2010/main" val="4108952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61" y="3451860"/>
            <a:ext cx="4718720" cy="1469280"/>
          </a:xfrm>
          <a:prstGeom prst="rect">
            <a:avLst/>
          </a:prstGeom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82EA2226-4EBC-D14B-A550-2C867A12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6273" y="4604832"/>
            <a:ext cx="536574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600" tIns="0" rIns="0" bIns="254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6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E43C2A8-C85B-614A-A959-7346EE6C9BD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9" name="Line 12">
            <a:extLst>
              <a:ext uri="{FF2B5EF4-FFF2-40B4-BE49-F238E27FC236}">
                <a16:creationId xmlns:a16="http://schemas.microsoft.com/office/drawing/2014/main" id="{B242DA45-BEC2-8341-BEBE-B1AB46B36ED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1957" y="4673624"/>
            <a:ext cx="0" cy="38754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n w="12700" cmpd="sng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16D380-B8C4-1048-821A-DD45479DBE4F}"/>
              </a:ext>
            </a:extLst>
          </p:cNvPr>
          <p:cNvSpPr txBox="1"/>
          <p:nvPr/>
        </p:nvSpPr>
        <p:spPr bwMode="auto">
          <a:xfrm>
            <a:off x="533399" y="-4762"/>
            <a:ext cx="4041681" cy="466794"/>
          </a:xfrm>
          <a:prstGeom prst="rect">
            <a:avLst/>
          </a:prstGeom>
          <a:solidFill>
            <a:srgbClr val="2F8FAD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14300" tIns="203200" rIns="114300" bIns="7620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cap="all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Work Plan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A5E2988-FF76-E04A-82DB-C018A083D3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3" y="4626306"/>
            <a:ext cx="1200581" cy="482183"/>
          </a:xfrm>
          <a:prstGeom prst="rect">
            <a:avLst/>
          </a:prstGeom>
        </p:spPr>
      </p:pic>
      <p:sp>
        <p:nvSpPr>
          <p:cNvPr id="12" name="Content Placeholder 6"/>
          <p:cNvSpPr>
            <a:spLocks noGrp="1"/>
          </p:cNvSpPr>
          <p:nvPr>
            <p:ph idx="1"/>
          </p:nvPr>
        </p:nvSpPr>
        <p:spPr>
          <a:xfrm>
            <a:off x="533399" y="586906"/>
            <a:ext cx="5064947" cy="2979254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  <a:buClr>
                <a:srgbClr val="50758C"/>
              </a:buClr>
            </a:pPr>
            <a:r>
              <a:rPr lang="en-US" b="1" i="1" dirty="0">
                <a:solidFill>
                  <a:srgbClr val="2F8FAD"/>
                </a:solidFill>
                <a:cs typeface="Arial" panose="020B0604020202020204" pitchFamily="34" charset="0"/>
              </a:rPr>
              <a:t>Investigation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sz="1800" dirty="0">
                <a:cs typeface="Arial" panose="020B0604020202020204" pitchFamily="34" charset="0"/>
              </a:rPr>
              <a:t>– Review and understand the unique conditions of the diverse and varied constituencies of West Covina’s service area. Analysis of current transit service performance.</a:t>
            </a:r>
          </a:p>
          <a:p>
            <a:pPr>
              <a:spcAft>
                <a:spcPts val="1200"/>
              </a:spcAft>
              <a:buClr>
                <a:srgbClr val="50758C"/>
              </a:buClr>
            </a:pPr>
            <a:r>
              <a:rPr lang="en-US" b="1" i="1" dirty="0">
                <a:solidFill>
                  <a:srgbClr val="2F8FAD"/>
                </a:solidFill>
                <a:cs typeface="Arial" panose="020B0604020202020204" pitchFamily="34" charset="0"/>
              </a:rPr>
              <a:t>Innovation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sz="1800" dirty="0">
                <a:cs typeface="Arial" panose="020B0604020202020204" pitchFamily="34" charset="0"/>
              </a:rPr>
              <a:t>– </a:t>
            </a:r>
            <a:r>
              <a:rPr lang="en-US" sz="1800" b="1" dirty="0">
                <a:cs typeface="Arial" panose="020B0604020202020204" pitchFamily="34" charset="0"/>
              </a:rPr>
              <a:t>identify</a:t>
            </a:r>
            <a:r>
              <a:rPr lang="en-US" sz="1800" dirty="0">
                <a:cs typeface="Arial" panose="020B0604020202020204" pitchFamily="34" charset="0"/>
              </a:rPr>
              <a:t> and </a:t>
            </a:r>
            <a:r>
              <a:rPr lang="en-US" sz="1800" b="1" dirty="0">
                <a:cs typeface="Arial" panose="020B0604020202020204" pitchFamily="34" charset="0"/>
              </a:rPr>
              <a:t>analyze service enhancements (&amp; mobility solutions)</a:t>
            </a:r>
            <a:r>
              <a:rPr lang="en-US" sz="1800" dirty="0">
                <a:cs typeface="Arial" panose="020B0604020202020204" pitchFamily="34" charset="0"/>
              </a:rPr>
              <a:t>, vet these with the community.</a:t>
            </a:r>
          </a:p>
          <a:p>
            <a:pPr>
              <a:spcAft>
                <a:spcPts val="600"/>
              </a:spcAft>
              <a:buClr>
                <a:srgbClr val="50758C"/>
              </a:buClr>
            </a:pPr>
            <a:r>
              <a:rPr lang="en-US" b="1" i="1" dirty="0">
                <a:solidFill>
                  <a:srgbClr val="2F8FAD"/>
                </a:solidFill>
                <a:cs typeface="Arial" panose="020B0604020202020204" pitchFamily="34" charset="0"/>
              </a:rPr>
              <a:t>Solutions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sz="1800" dirty="0">
                <a:cs typeface="Arial" panose="020B0604020202020204" pitchFamily="34" charset="0"/>
              </a:rPr>
              <a:t>– develop an </a:t>
            </a:r>
            <a:r>
              <a:rPr lang="en-US" sz="1800" b="1" dirty="0">
                <a:cs typeface="Arial" panose="020B0604020202020204" pitchFamily="34" charset="0"/>
              </a:rPr>
              <a:t>action </a:t>
            </a:r>
            <a:r>
              <a:rPr lang="en-US" sz="1800" dirty="0">
                <a:cs typeface="Arial" panose="020B0604020202020204" pitchFamily="34" charset="0"/>
              </a:rPr>
              <a:t>and </a:t>
            </a:r>
            <a:r>
              <a:rPr lang="en-US" sz="1800" b="1" dirty="0">
                <a:cs typeface="Arial" panose="020B0604020202020204" pitchFamily="34" charset="0"/>
              </a:rPr>
              <a:t>implementation plan</a:t>
            </a:r>
            <a:r>
              <a:rPr lang="en-US" sz="1800" dirty="0">
                <a:cs typeface="Arial" panose="020B0604020202020204" pitchFamily="34" charset="0"/>
              </a:rPr>
              <a:t>, describing proposed deployment plan and its benefits.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69588F-DFAB-4B3E-BFF6-AFF21425EF4F}"/>
              </a:ext>
            </a:extLst>
          </p:cNvPr>
          <p:cNvSpPr/>
          <p:nvPr/>
        </p:nvSpPr>
        <p:spPr>
          <a:xfrm>
            <a:off x="6447316" y="2120376"/>
            <a:ext cx="2528245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A8B"/>
                </a:solidFill>
              </a:rPr>
              <a:t>Robust Analytical and Evaluation Process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A8B"/>
                </a:solidFill>
              </a:rPr>
              <a:t>Apply Industry Knowledge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A8B"/>
                </a:solidFill>
              </a:rPr>
              <a:t>Look Ahead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8A8B"/>
                </a:solidFill>
              </a:rPr>
              <a:t>Be Pragmatic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2FB532-BC81-4A4B-8147-8E94DD8DAA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8965" y="462430"/>
            <a:ext cx="2816596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73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7492C4-2627-4A5C-94E3-D756F1845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416" y="609679"/>
            <a:ext cx="3274144" cy="3723019"/>
          </a:xfrm>
          <a:prstGeom prst="rect">
            <a:avLst/>
          </a:prstGeom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82EA2226-4EBC-D14B-A550-2C867A12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6273" y="4604832"/>
            <a:ext cx="536574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600" tIns="0" rIns="0" bIns="254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6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E43C2A8-C85B-614A-A959-7346EE6C9BD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9" name="Line 12">
            <a:extLst>
              <a:ext uri="{FF2B5EF4-FFF2-40B4-BE49-F238E27FC236}">
                <a16:creationId xmlns:a16="http://schemas.microsoft.com/office/drawing/2014/main" id="{B242DA45-BEC2-8341-BEBE-B1AB46B36ED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1957" y="4673624"/>
            <a:ext cx="0" cy="38754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n w="12700" cmpd="sng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16D380-B8C4-1048-821A-DD45479DBE4F}"/>
              </a:ext>
            </a:extLst>
          </p:cNvPr>
          <p:cNvSpPr txBox="1"/>
          <p:nvPr/>
        </p:nvSpPr>
        <p:spPr bwMode="auto">
          <a:xfrm>
            <a:off x="533399" y="-4762"/>
            <a:ext cx="8068558" cy="466794"/>
          </a:xfrm>
          <a:prstGeom prst="rect">
            <a:avLst/>
          </a:prstGeom>
          <a:solidFill>
            <a:srgbClr val="2F8FAD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14300" tIns="203200" rIns="114300" bIns="7620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cap="all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Analysis</a:t>
            </a:r>
            <a:endParaRPr lang="en-US" sz="1400" b="1" i="1" cap="all" spc="1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A5E2988-FF76-E04A-82DB-C018A083D3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3" y="4626306"/>
            <a:ext cx="1200581" cy="4821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D86FE9-22E3-43A0-B594-1CDB525B4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893" y="2715680"/>
            <a:ext cx="5574120" cy="1910626"/>
          </a:xfrm>
          <a:prstGeom prst="rect">
            <a:avLst/>
          </a:prstGeom>
        </p:spPr>
      </p:pic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F8A7DAB8-C167-47F3-95B4-36706DF3D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9" y="609679"/>
            <a:ext cx="3931921" cy="2148761"/>
          </a:xfrm>
          <a:noFill/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  <a:buNone/>
            </a:pPr>
            <a:r>
              <a:rPr lang="en-US" sz="1800" dirty="0">
                <a:cs typeface="Arial" panose="020B0604020202020204" pitchFamily="34" charset="0"/>
              </a:rPr>
              <a:t> </a:t>
            </a:r>
            <a:r>
              <a:rPr lang="en-US" sz="1800" b="1" dirty="0">
                <a:cs typeface="Arial" panose="020B0604020202020204" pitchFamily="34" charset="0"/>
              </a:rPr>
              <a:t>Go West Shuttle: </a:t>
            </a:r>
            <a:r>
              <a:rPr lang="en-US" sz="1800" dirty="0">
                <a:cs typeface="Arial" panose="020B0604020202020204" pitchFamily="34" charset="0"/>
              </a:rPr>
              <a:t>(x3 routes)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cs typeface="Arial" panose="020B0604020202020204" pitchFamily="34" charset="0"/>
              </a:rPr>
              <a:t>Mon.-Fri. – 6:30a.m – 7:00p.m.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cs typeface="Arial" panose="020B0604020202020204" pitchFamily="34" charset="0"/>
              </a:rPr>
              <a:t>$1. fare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  <a:buNone/>
            </a:pPr>
            <a:r>
              <a:rPr lang="en-US" sz="1800" b="1" dirty="0">
                <a:cs typeface="Arial" panose="020B0604020202020204" pitchFamily="34" charset="0"/>
              </a:rPr>
              <a:t>Dial-a-Ride:</a:t>
            </a:r>
            <a:r>
              <a:rPr lang="en-US" sz="1800" dirty="0"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cs typeface="Arial" panose="020B0604020202020204" pitchFamily="34" charset="0"/>
              </a:rPr>
              <a:t>Shared ride curb-to-curb service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cs typeface="Arial" panose="020B0604020202020204" pitchFamily="34" charset="0"/>
              </a:rPr>
              <a:t>Persons with disabilities and 55+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cs typeface="Arial" panose="020B0604020202020204" pitchFamily="34" charset="0"/>
              </a:rPr>
              <a:t>$.50 fare</a:t>
            </a:r>
          </a:p>
        </p:txBody>
      </p:sp>
    </p:spTree>
    <p:extLst>
      <p:ext uri="{BB962C8B-B14F-4D97-AF65-F5344CB8AC3E}">
        <p14:creationId xmlns:p14="http://schemas.microsoft.com/office/powerpoint/2010/main" val="1477065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82EA2226-4EBC-D14B-A550-2C867A12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6273" y="4604832"/>
            <a:ext cx="536574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600" tIns="0" rIns="0" bIns="254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6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E43C2A8-C85B-614A-A959-7346EE6C9BD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9" name="Line 12">
            <a:extLst>
              <a:ext uri="{FF2B5EF4-FFF2-40B4-BE49-F238E27FC236}">
                <a16:creationId xmlns:a16="http://schemas.microsoft.com/office/drawing/2014/main" id="{B242DA45-BEC2-8341-BEBE-B1AB46B36ED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1957" y="4673624"/>
            <a:ext cx="0" cy="38754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n w="12700" cmpd="sng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16D380-B8C4-1048-821A-DD45479DBE4F}"/>
              </a:ext>
            </a:extLst>
          </p:cNvPr>
          <p:cNvSpPr txBox="1"/>
          <p:nvPr/>
        </p:nvSpPr>
        <p:spPr bwMode="auto">
          <a:xfrm>
            <a:off x="533399" y="-4762"/>
            <a:ext cx="8068558" cy="466794"/>
          </a:xfrm>
          <a:prstGeom prst="rect">
            <a:avLst/>
          </a:prstGeom>
          <a:solidFill>
            <a:srgbClr val="2F8FAD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14300" tIns="203200" rIns="114300" bIns="7620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cap="all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Analysis</a:t>
            </a:r>
            <a:endParaRPr lang="en-US" sz="1400" b="1" i="1" cap="all" spc="1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A5E2988-FF76-E04A-82DB-C018A083D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3" y="4626306"/>
            <a:ext cx="1200581" cy="4821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C7C44C-4E92-465B-80BA-EC30869B9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678" y="1759937"/>
            <a:ext cx="4444714" cy="2416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ED5E02-DB26-4CF7-9447-5BF4694EF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950" y="651171"/>
            <a:ext cx="5275807" cy="266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08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82EA2226-4EBC-D14B-A550-2C867A12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6273" y="4604832"/>
            <a:ext cx="536574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600" tIns="0" rIns="0" bIns="254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6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E43C2A8-C85B-614A-A959-7346EE6C9BD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9" name="Line 12">
            <a:extLst>
              <a:ext uri="{FF2B5EF4-FFF2-40B4-BE49-F238E27FC236}">
                <a16:creationId xmlns:a16="http://schemas.microsoft.com/office/drawing/2014/main" id="{B242DA45-BEC2-8341-BEBE-B1AB46B36ED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1957" y="4673624"/>
            <a:ext cx="0" cy="38754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n w="12700" cmpd="sng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16D380-B8C4-1048-821A-DD45479DBE4F}"/>
              </a:ext>
            </a:extLst>
          </p:cNvPr>
          <p:cNvSpPr txBox="1"/>
          <p:nvPr/>
        </p:nvSpPr>
        <p:spPr bwMode="auto">
          <a:xfrm>
            <a:off x="533399" y="-4762"/>
            <a:ext cx="8068558" cy="466794"/>
          </a:xfrm>
          <a:prstGeom prst="rect">
            <a:avLst/>
          </a:prstGeom>
          <a:solidFill>
            <a:srgbClr val="2F8FAD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14300" tIns="203200" rIns="114300" bIns="7620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cap="all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Analysis</a:t>
            </a:r>
            <a:endParaRPr lang="en-US" sz="1400" b="1" i="1" cap="all" spc="1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A5E2988-FF76-E04A-82DB-C018A083D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3" y="4626306"/>
            <a:ext cx="1200581" cy="482183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17EEA11-CD08-4EC9-8E70-59B2D6E666FC}"/>
              </a:ext>
            </a:extLst>
          </p:cNvPr>
          <p:cNvSpPr txBox="1">
            <a:spLocks/>
          </p:cNvSpPr>
          <p:nvPr/>
        </p:nvSpPr>
        <p:spPr>
          <a:xfrm>
            <a:off x="533399" y="580033"/>
            <a:ext cx="3032761" cy="14697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  <a:buNone/>
            </a:pPr>
            <a:r>
              <a:rPr lang="en-US" sz="1600" dirty="0">
                <a:cs typeface="Arial" panose="020B0604020202020204" pitchFamily="34" charset="0"/>
              </a:rPr>
              <a:t>Current transit services: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</a:pPr>
            <a:r>
              <a:rPr lang="en-US" sz="1600" dirty="0">
                <a:cs typeface="Arial" panose="020B0604020202020204" pitchFamily="34" charset="0"/>
              </a:rPr>
              <a:t>Go West Shuttle routes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</a:pPr>
            <a:r>
              <a:rPr lang="en-US" sz="1600" dirty="0">
                <a:cs typeface="Arial" panose="020B0604020202020204" pitchFamily="34" charset="0"/>
              </a:rPr>
              <a:t>Foothill Transit routes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</a:pPr>
            <a:r>
              <a:rPr lang="en-US" sz="1600" dirty="0">
                <a:cs typeface="Arial" panose="020B0604020202020204" pitchFamily="34" charset="0"/>
              </a:rPr>
              <a:t>East Valinda Shuttle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50758C"/>
              </a:buClr>
            </a:pPr>
            <a:r>
              <a:rPr lang="en-US" sz="1600" dirty="0">
                <a:cs typeface="Arial" panose="020B0604020202020204" pitchFamily="34" charset="0"/>
              </a:rPr>
              <a:t>Metrolink</a:t>
            </a:r>
            <a:endParaRPr lang="en-US" sz="2200" dirty="0">
              <a:cs typeface="Arial" panose="020B0604020202020204" pitchFamily="34" charset="0"/>
            </a:endParaRPr>
          </a:p>
          <a:p>
            <a:pPr marL="0" indent="0">
              <a:spcAft>
                <a:spcPts val="1200"/>
              </a:spcAft>
              <a:buClr>
                <a:srgbClr val="50758C"/>
              </a:buClr>
              <a:buFont typeface="Arial" panose="020B0604020202020204" pitchFamily="34" charset="0"/>
              <a:buNone/>
            </a:pPr>
            <a:endParaRPr lang="en-US" sz="1800" dirty="0"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C978A1-833C-4770-83D3-86CA99311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994" y="580033"/>
            <a:ext cx="6111923" cy="409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4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82EA2226-4EBC-D14B-A550-2C867A12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6273" y="4604832"/>
            <a:ext cx="536574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600" tIns="0" rIns="0" bIns="254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6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E43C2A8-C85B-614A-A959-7346EE6C9BD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9" name="Line 12">
            <a:extLst>
              <a:ext uri="{FF2B5EF4-FFF2-40B4-BE49-F238E27FC236}">
                <a16:creationId xmlns:a16="http://schemas.microsoft.com/office/drawing/2014/main" id="{B242DA45-BEC2-8341-BEBE-B1AB46B36ED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1957" y="4673624"/>
            <a:ext cx="0" cy="38754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n w="12700" cmpd="sng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16D380-B8C4-1048-821A-DD45479DBE4F}"/>
              </a:ext>
            </a:extLst>
          </p:cNvPr>
          <p:cNvSpPr txBox="1"/>
          <p:nvPr/>
        </p:nvSpPr>
        <p:spPr bwMode="auto">
          <a:xfrm>
            <a:off x="533399" y="-4762"/>
            <a:ext cx="8068558" cy="466794"/>
          </a:xfrm>
          <a:prstGeom prst="rect">
            <a:avLst/>
          </a:prstGeom>
          <a:solidFill>
            <a:srgbClr val="2F8FAD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14300" tIns="203200" rIns="114300" bIns="7620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cap="all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Heard</a:t>
            </a:r>
            <a:endParaRPr lang="en-US" sz="1400" b="1" i="1" cap="all" spc="1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A5E2988-FF76-E04A-82DB-C018A083D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3" y="4626306"/>
            <a:ext cx="1200581" cy="482183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17EEA11-CD08-4EC9-8E70-59B2D6E666FC}"/>
              </a:ext>
            </a:extLst>
          </p:cNvPr>
          <p:cNvSpPr txBox="1">
            <a:spLocks/>
          </p:cNvSpPr>
          <p:nvPr/>
        </p:nvSpPr>
        <p:spPr>
          <a:xfrm>
            <a:off x="533399" y="606900"/>
            <a:ext cx="7658101" cy="406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50758C"/>
              </a:buClr>
            </a:pPr>
            <a:r>
              <a:rPr lang="en-US" sz="2000" dirty="0">
                <a:cs typeface="Arial" panose="020B0604020202020204" pitchFamily="34" charset="0"/>
              </a:rPr>
              <a:t>Community Survey: </a:t>
            </a:r>
            <a:r>
              <a:rPr lang="en-US" sz="2000" u="sng" dirty="0">
                <a:cs typeface="Arial" panose="020B0604020202020204" pitchFamily="34" charset="0"/>
              </a:rPr>
              <a:t>549 completed responses</a:t>
            </a:r>
            <a:endParaRPr lang="en-US" sz="1800" u="sng" dirty="0"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C90844-0C15-4473-B2D8-5758AEC50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98" y="1934946"/>
            <a:ext cx="4336701" cy="2669886"/>
          </a:xfrm>
          <a:prstGeom prst="rect">
            <a:avLst/>
          </a:prstGeom>
        </p:spPr>
      </p:pic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C54FCDDD-C1B0-454C-8D6C-658F1D247D37}"/>
              </a:ext>
            </a:extLst>
          </p:cNvPr>
          <p:cNvSpPr txBox="1">
            <a:spLocks/>
          </p:cNvSpPr>
          <p:nvPr/>
        </p:nvSpPr>
        <p:spPr>
          <a:xfrm>
            <a:off x="689608" y="1361874"/>
            <a:ext cx="3672841" cy="406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50758C"/>
              </a:buClr>
            </a:pPr>
            <a:r>
              <a:rPr lang="en-US" sz="2000" dirty="0">
                <a:cs typeface="Arial" panose="020B0604020202020204" pitchFamily="34" charset="0"/>
              </a:rPr>
              <a:t>80+ % are satisfied with service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066182D2-BB82-4CFB-9D22-8BFB10E7AB18}"/>
              </a:ext>
            </a:extLst>
          </p:cNvPr>
          <p:cNvSpPr txBox="1">
            <a:spLocks/>
          </p:cNvSpPr>
          <p:nvPr/>
        </p:nvSpPr>
        <p:spPr>
          <a:xfrm>
            <a:off x="4648103" y="1400670"/>
            <a:ext cx="4410160" cy="3677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50758C"/>
              </a:buClr>
            </a:pPr>
            <a:r>
              <a:rPr lang="en-US" sz="2000" dirty="0">
                <a:cs typeface="Arial" panose="020B0604020202020204" pitchFamily="34" charset="0"/>
              </a:rPr>
              <a:t>87% indicated convenient &amp; easy to use</a:t>
            </a:r>
            <a:endParaRPr lang="en-US" sz="1800" dirty="0"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72D8A3-D60B-43B1-A064-75B7AB2B76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0099" y="1929853"/>
            <a:ext cx="4188164" cy="2669886"/>
          </a:xfrm>
          <a:prstGeom prst="rect">
            <a:avLst/>
          </a:prstGeom>
        </p:spPr>
      </p:pic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8181093E-E9C7-4254-AFA6-BAE866EC0370}"/>
              </a:ext>
            </a:extLst>
          </p:cNvPr>
          <p:cNvSpPr txBox="1">
            <a:spLocks/>
          </p:cNvSpPr>
          <p:nvPr/>
        </p:nvSpPr>
        <p:spPr>
          <a:xfrm>
            <a:off x="525778" y="1084709"/>
            <a:ext cx="6042662" cy="40656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50758C"/>
              </a:buClr>
              <a:buNone/>
            </a:pPr>
            <a:r>
              <a:rPr lang="en-US" sz="2000" dirty="0">
                <a:cs typeface="Arial" panose="020B0604020202020204" pitchFamily="34" charset="0"/>
              </a:rPr>
              <a:t>Of survey respondents who have used Go West Shuttle service: </a:t>
            </a:r>
          </a:p>
        </p:txBody>
      </p:sp>
    </p:spTree>
    <p:extLst>
      <p:ext uri="{BB962C8B-B14F-4D97-AF65-F5344CB8AC3E}">
        <p14:creationId xmlns:p14="http://schemas.microsoft.com/office/powerpoint/2010/main" val="3433684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82EA2226-4EBC-D14B-A550-2C867A12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6273" y="4604832"/>
            <a:ext cx="536574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600" tIns="0" rIns="0" bIns="254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6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E43C2A8-C85B-614A-A959-7346EE6C9BD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9" name="Line 12">
            <a:extLst>
              <a:ext uri="{FF2B5EF4-FFF2-40B4-BE49-F238E27FC236}">
                <a16:creationId xmlns:a16="http://schemas.microsoft.com/office/drawing/2014/main" id="{B242DA45-BEC2-8341-BEBE-B1AB46B36ED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1957" y="4673624"/>
            <a:ext cx="0" cy="38754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n w="12700" cmpd="sng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16D380-B8C4-1048-821A-DD45479DBE4F}"/>
              </a:ext>
            </a:extLst>
          </p:cNvPr>
          <p:cNvSpPr txBox="1"/>
          <p:nvPr/>
        </p:nvSpPr>
        <p:spPr bwMode="auto">
          <a:xfrm>
            <a:off x="533399" y="-4762"/>
            <a:ext cx="8068558" cy="466794"/>
          </a:xfrm>
          <a:prstGeom prst="rect">
            <a:avLst/>
          </a:prstGeom>
          <a:solidFill>
            <a:srgbClr val="2F8FAD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14300" tIns="203200" rIns="114300" bIns="76200" numCol="1" rtlCol="0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b="1" cap="all" spc="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Heard</a:t>
            </a:r>
            <a:endParaRPr lang="en-US" sz="1400" b="1" i="1" cap="all" spc="1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A5E2988-FF76-E04A-82DB-C018A083D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3" y="4626306"/>
            <a:ext cx="1200581" cy="482183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17EEA11-CD08-4EC9-8E70-59B2D6E666FC}"/>
              </a:ext>
            </a:extLst>
          </p:cNvPr>
          <p:cNvSpPr txBox="1">
            <a:spLocks/>
          </p:cNvSpPr>
          <p:nvPr/>
        </p:nvSpPr>
        <p:spPr>
          <a:xfrm>
            <a:off x="462348" y="556969"/>
            <a:ext cx="1082041" cy="482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50758C"/>
              </a:buClr>
              <a:buNone/>
            </a:pPr>
            <a:r>
              <a:rPr lang="en-US" sz="1700" u="sng" dirty="0">
                <a:cs typeface="Arial" panose="020B0604020202020204" pitchFamily="34" charset="0"/>
              </a:rPr>
              <a:t>Not Use: </a:t>
            </a:r>
            <a:endParaRPr lang="en-US" sz="1800" dirty="0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E4D424-D5A8-4FFE-A27E-A19EDB4C3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55" y="1360060"/>
            <a:ext cx="3427978" cy="32648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E5FC87-D9C0-47E2-BF30-C9920BC829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0339" y="1849480"/>
            <a:ext cx="4205006" cy="3188411"/>
          </a:xfrm>
          <a:prstGeom prst="rect">
            <a:avLst/>
          </a:prstGeom>
        </p:spPr>
      </p:pic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AD69E393-FF8C-4841-BF88-FCFABCD2D505}"/>
              </a:ext>
            </a:extLst>
          </p:cNvPr>
          <p:cNvSpPr txBox="1">
            <a:spLocks/>
          </p:cNvSpPr>
          <p:nvPr/>
        </p:nvSpPr>
        <p:spPr>
          <a:xfrm>
            <a:off x="269441" y="867122"/>
            <a:ext cx="2367620" cy="4667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50758C"/>
              </a:buClr>
            </a:pPr>
            <a:r>
              <a:rPr lang="en-US" sz="1600" dirty="0">
                <a:cs typeface="Arial" panose="020B0604020202020204" pitchFamily="34" charset="0"/>
              </a:rPr>
              <a:t>Not know what bus to take</a:t>
            </a:r>
          </a:p>
          <a:p>
            <a:pPr>
              <a:spcBef>
                <a:spcPts val="0"/>
              </a:spcBef>
              <a:buClr>
                <a:srgbClr val="50758C"/>
              </a:buClr>
            </a:pPr>
            <a:r>
              <a:rPr lang="en-US" sz="1600" dirty="0">
                <a:cs typeface="Arial" panose="020B0604020202020204" pitchFamily="34" charset="0"/>
              </a:rPr>
              <a:t>Takes too long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B657F1C6-3085-4460-BC53-C1CA6C56647C}"/>
              </a:ext>
            </a:extLst>
          </p:cNvPr>
          <p:cNvSpPr txBox="1">
            <a:spLocks/>
          </p:cNvSpPr>
          <p:nvPr/>
        </p:nvSpPr>
        <p:spPr>
          <a:xfrm>
            <a:off x="2555998" y="867123"/>
            <a:ext cx="2648462" cy="549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50758C"/>
              </a:buClr>
            </a:pPr>
            <a:r>
              <a:rPr lang="en-US" sz="1400" dirty="0">
                <a:cs typeface="Arial" panose="020B0604020202020204" pitchFamily="34" charset="0"/>
              </a:rPr>
              <a:t>Not go where travel to &amp; from</a:t>
            </a:r>
          </a:p>
          <a:p>
            <a:pPr>
              <a:spcBef>
                <a:spcPts val="0"/>
              </a:spcBef>
              <a:buClr>
                <a:srgbClr val="50758C"/>
              </a:buClr>
            </a:pPr>
            <a:r>
              <a:rPr lang="en-US" sz="1400" dirty="0">
                <a:cs typeface="Arial" panose="020B0604020202020204" pitchFamily="34" charset="0"/>
              </a:rPr>
              <a:t>Routes not direct enough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D3090FC5-8C27-431C-8BFA-E874947E54A4}"/>
              </a:ext>
            </a:extLst>
          </p:cNvPr>
          <p:cNvSpPr txBox="1">
            <a:spLocks/>
          </p:cNvSpPr>
          <p:nvPr/>
        </p:nvSpPr>
        <p:spPr>
          <a:xfrm>
            <a:off x="5059816" y="484100"/>
            <a:ext cx="1539240" cy="627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50758C"/>
              </a:buClr>
              <a:buNone/>
            </a:pPr>
            <a:r>
              <a:rPr lang="en-US" sz="1700" u="sng" dirty="0">
                <a:cs typeface="Arial" panose="020B0604020202020204" pitchFamily="34" charset="0"/>
              </a:rPr>
              <a:t>Types of Improvements</a:t>
            </a:r>
            <a:endParaRPr lang="en-US" sz="1800" dirty="0">
              <a:cs typeface="Arial" panose="020B0604020202020204" pitchFamily="34" charset="0"/>
            </a:endParaRP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CD269C82-D44E-4DAA-8413-18499D39F0E2}"/>
              </a:ext>
            </a:extLst>
          </p:cNvPr>
          <p:cNvSpPr txBox="1">
            <a:spLocks/>
          </p:cNvSpPr>
          <p:nvPr/>
        </p:nvSpPr>
        <p:spPr>
          <a:xfrm>
            <a:off x="6384322" y="484100"/>
            <a:ext cx="2071023" cy="765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50758C"/>
              </a:buClr>
            </a:pPr>
            <a:r>
              <a:rPr lang="en-US" sz="1400" dirty="0">
                <a:cs typeface="Arial" panose="020B0604020202020204" pitchFamily="34" charset="0"/>
              </a:rPr>
              <a:t>On Demand ride hailing service</a:t>
            </a:r>
          </a:p>
          <a:p>
            <a:pPr>
              <a:spcBef>
                <a:spcPts val="0"/>
              </a:spcBef>
              <a:buClr>
                <a:srgbClr val="50758C"/>
              </a:buClr>
            </a:pPr>
            <a:r>
              <a:rPr lang="en-US" sz="1400" dirty="0">
                <a:cs typeface="Arial" panose="020B0604020202020204" pitchFamily="34" charset="0"/>
              </a:rPr>
              <a:t>Better info how to use</a:t>
            </a:r>
          </a:p>
          <a:p>
            <a:pPr>
              <a:spcBef>
                <a:spcPts val="0"/>
              </a:spcBef>
              <a:buClr>
                <a:srgbClr val="50758C"/>
              </a:buClr>
            </a:pPr>
            <a:endParaRPr lang="en-US" sz="1600" dirty="0">
              <a:cs typeface="Arial" panose="020B0604020202020204" pitchFamily="34" charset="0"/>
            </a:endParaRP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879AB0E3-86A4-4EC9-9177-22879FA32575}"/>
              </a:ext>
            </a:extLst>
          </p:cNvPr>
          <p:cNvSpPr txBox="1">
            <a:spLocks/>
          </p:cNvSpPr>
          <p:nvPr/>
        </p:nvSpPr>
        <p:spPr>
          <a:xfrm>
            <a:off x="5296495" y="1072708"/>
            <a:ext cx="2850200" cy="687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50758C"/>
              </a:buClr>
            </a:pPr>
            <a:r>
              <a:rPr lang="en-US" sz="1400" dirty="0">
                <a:cs typeface="Arial" panose="020B0604020202020204" pitchFamily="34" charset="0"/>
              </a:rPr>
              <a:t>Mobile app – real-time info</a:t>
            </a:r>
          </a:p>
          <a:p>
            <a:pPr>
              <a:spcBef>
                <a:spcPts val="0"/>
              </a:spcBef>
              <a:buClr>
                <a:srgbClr val="50758C"/>
              </a:buClr>
            </a:pPr>
            <a:r>
              <a:rPr lang="en-US" sz="1400" dirty="0">
                <a:cs typeface="Arial" panose="020B0604020202020204" pitchFamily="34" charset="0"/>
              </a:rPr>
              <a:t>Later evening service</a:t>
            </a:r>
          </a:p>
          <a:p>
            <a:pPr>
              <a:spcBef>
                <a:spcPts val="0"/>
              </a:spcBef>
              <a:buClr>
                <a:srgbClr val="50758C"/>
              </a:buClr>
            </a:pPr>
            <a:r>
              <a:rPr lang="en-US" sz="1400" dirty="0">
                <a:cs typeface="Arial" panose="020B0604020202020204" pitchFamily="34" charset="0"/>
              </a:rPr>
              <a:t>More stops (&amp; benches/shelters)</a:t>
            </a:r>
          </a:p>
        </p:txBody>
      </p:sp>
    </p:spTree>
    <p:extLst>
      <p:ext uri="{BB962C8B-B14F-4D97-AF65-F5344CB8AC3E}">
        <p14:creationId xmlns:p14="http://schemas.microsoft.com/office/powerpoint/2010/main" val="3499820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12300</TotalTime>
  <Words>928</Words>
  <Application>Microsoft Office PowerPoint</Application>
  <PresentationFormat>On-screen Show (16:9)</PresentationFormat>
  <Paragraphs>182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Courier New</vt:lpstr>
      <vt:lpstr>Symbol</vt:lpstr>
      <vt:lpstr>Wingdings</vt:lpstr>
      <vt:lpstr>Office Theme</vt:lpstr>
      <vt:lpstr>Transit Service Evaluation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Transit Service Evaluation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 Covina - Transit Service Evaluation</dc:title>
  <dc:creator>swilks@IBIGroup.com</dc:creator>
  <cp:keywords>Public Meetings - 02-09-22</cp:keywords>
  <cp:lastModifiedBy>Steve Wilks</cp:lastModifiedBy>
  <cp:revision>450</cp:revision>
  <cp:lastPrinted>2022-02-09T01:16:28Z</cp:lastPrinted>
  <dcterms:created xsi:type="dcterms:W3CDTF">2019-02-26T23:00:45Z</dcterms:created>
  <dcterms:modified xsi:type="dcterms:W3CDTF">2022-02-09T04:33:40Z</dcterms:modified>
</cp:coreProperties>
</file>