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82" r:id="rId2"/>
    <p:sldId id="257" r:id="rId3"/>
    <p:sldId id="299" r:id="rId4"/>
    <p:sldId id="265" r:id="rId5"/>
    <p:sldId id="317" r:id="rId6"/>
    <p:sldId id="272" r:id="rId7"/>
    <p:sldId id="303" r:id="rId8"/>
    <p:sldId id="28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Simonetti" initials="JS" lastIdx="1" clrIdx="0">
    <p:extLst>
      <p:ext uri="{19B8F6BF-5375-455C-9EA6-DF929625EA0E}">
        <p15:presenceInfo xmlns:p15="http://schemas.microsoft.com/office/powerpoint/2012/main" userId="55c26f203d1094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FFFFFF"/>
    <a:srgbClr val="C13F3F"/>
    <a:srgbClr val="000000"/>
    <a:srgbClr val="FFFF99"/>
    <a:srgbClr val="D921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6357" autoAdjust="0"/>
  </p:normalViewPr>
  <p:slideViewPr>
    <p:cSldViewPr>
      <p:cViewPr varScale="1">
        <p:scale>
          <a:sx n="82" d="100"/>
          <a:sy n="82" d="100"/>
        </p:scale>
        <p:origin x="115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142" y="4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Simonetti" userId="55c26f203d10946f" providerId="LiveId" clId="{62EF710F-4EF4-4775-8043-B5C893F46D06}"/>
    <pc:docChg chg="custSel delSld modSld sldOrd">
      <pc:chgData name="Jeff Simonetti" userId="55c26f203d10946f" providerId="LiveId" clId="{62EF710F-4EF4-4775-8043-B5C893F46D06}" dt="2022-03-01T22:51:53.575" v="322" actId="1076"/>
      <pc:docMkLst>
        <pc:docMk/>
      </pc:docMkLst>
      <pc:sldChg chg="modSp mod">
        <pc:chgData name="Jeff Simonetti" userId="55c26f203d10946f" providerId="LiveId" clId="{62EF710F-4EF4-4775-8043-B5C893F46D06}" dt="2022-03-01T22:45:58.511" v="31" actId="20577"/>
        <pc:sldMkLst>
          <pc:docMk/>
          <pc:sldMk cId="600080092" sldId="257"/>
        </pc:sldMkLst>
        <pc:spChg chg="mod">
          <ac:chgData name="Jeff Simonetti" userId="55c26f203d10946f" providerId="LiveId" clId="{62EF710F-4EF4-4775-8043-B5C893F46D06}" dt="2022-03-01T22:45:58.511" v="31" actId="20577"/>
          <ac:spMkLst>
            <pc:docMk/>
            <pc:sldMk cId="600080092" sldId="257"/>
            <ac:spMk id="8" creationId="{714EC5EC-1156-4B5E-8FFA-3004FAEB3CF5}"/>
          </ac:spMkLst>
        </pc:spChg>
      </pc:sldChg>
      <pc:sldChg chg="del">
        <pc:chgData name="Jeff Simonetti" userId="55c26f203d10946f" providerId="LiveId" clId="{62EF710F-4EF4-4775-8043-B5C893F46D06}" dt="2022-03-01T20:59:41.673" v="6" actId="2696"/>
        <pc:sldMkLst>
          <pc:docMk/>
          <pc:sldMk cId="751721199" sldId="271"/>
        </pc:sldMkLst>
      </pc:sldChg>
      <pc:sldChg chg="modSp mod">
        <pc:chgData name="Jeff Simonetti" userId="55c26f203d10946f" providerId="LiveId" clId="{62EF710F-4EF4-4775-8043-B5C893F46D06}" dt="2022-03-01T20:58:23.693" v="2" actId="6549"/>
        <pc:sldMkLst>
          <pc:docMk/>
          <pc:sldMk cId="0" sldId="282"/>
        </pc:sldMkLst>
        <pc:spChg chg="mod">
          <ac:chgData name="Jeff Simonetti" userId="55c26f203d10946f" providerId="LiveId" clId="{62EF710F-4EF4-4775-8043-B5C893F46D06}" dt="2022-03-01T20:58:15.063" v="0" actId="20577"/>
          <ac:spMkLst>
            <pc:docMk/>
            <pc:sldMk cId="0" sldId="282"/>
            <ac:spMk id="116" creationId="{00000000-0000-0000-0000-000000000000}"/>
          </ac:spMkLst>
        </pc:spChg>
        <pc:spChg chg="mod">
          <ac:chgData name="Jeff Simonetti" userId="55c26f203d10946f" providerId="LiveId" clId="{62EF710F-4EF4-4775-8043-B5C893F46D06}" dt="2022-03-01T20:58:23.693" v="2" actId="6549"/>
          <ac:spMkLst>
            <pc:docMk/>
            <pc:sldMk cId="0" sldId="282"/>
            <ac:spMk id="117" creationId="{00000000-0000-0000-0000-000000000000}"/>
          </ac:spMkLst>
        </pc:spChg>
      </pc:sldChg>
      <pc:sldChg chg="modSp mod ord">
        <pc:chgData name="Jeff Simonetti" userId="55c26f203d10946f" providerId="LiveId" clId="{62EF710F-4EF4-4775-8043-B5C893F46D06}" dt="2022-03-01T22:51:53.575" v="322" actId="1076"/>
        <pc:sldMkLst>
          <pc:docMk/>
          <pc:sldMk cId="149361993" sldId="283"/>
        </pc:sldMkLst>
        <pc:spChg chg="mod">
          <ac:chgData name="Jeff Simonetti" userId="55c26f203d10946f" providerId="LiveId" clId="{62EF710F-4EF4-4775-8043-B5C893F46D06}" dt="2022-03-01T22:47:17.101" v="114" actId="20577"/>
          <ac:spMkLst>
            <pc:docMk/>
            <pc:sldMk cId="149361993" sldId="283"/>
            <ac:spMk id="2" creationId="{37151CB2-538D-4C3C-A9F5-EBE239A2D4CE}"/>
          </ac:spMkLst>
        </pc:spChg>
        <pc:spChg chg="mod">
          <ac:chgData name="Jeff Simonetti" userId="55c26f203d10946f" providerId="LiveId" clId="{62EF710F-4EF4-4775-8043-B5C893F46D06}" dt="2022-03-01T22:51:53.575" v="322" actId="1076"/>
          <ac:spMkLst>
            <pc:docMk/>
            <pc:sldMk cId="149361993" sldId="283"/>
            <ac:spMk id="7" creationId="{98D347E9-601C-40EC-A679-8685A727C110}"/>
          </ac:spMkLst>
        </pc:spChg>
      </pc:sldChg>
      <pc:sldChg chg="del">
        <pc:chgData name="Jeff Simonetti" userId="55c26f203d10946f" providerId="LiveId" clId="{62EF710F-4EF4-4775-8043-B5C893F46D06}" dt="2022-03-01T22:46:03.337" v="32" actId="2696"/>
        <pc:sldMkLst>
          <pc:docMk/>
          <pc:sldMk cId="0" sldId="284"/>
        </pc:sldMkLst>
      </pc:sldChg>
      <pc:sldChg chg="del">
        <pc:chgData name="Jeff Simonetti" userId="55c26f203d10946f" providerId="LiveId" clId="{62EF710F-4EF4-4775-8043-B5C893F46D06}" dt="2022-03-01T20:59:13.953" v="5" actId="2696"/>
        <pc:sldMkLst>
          <pc:docMk/>
          <pc:sldMk cId="0" sldId="286"/>
        </pc:sldMkLst>
      </pc:sldChg>
      <pc:sldChg chg="del">
        <pc:chgData name="Jeff Simonetti" userId="55c26f203d10946f" providerId="LiveId" clId="{62EF710F-4EF4-4775-8043-B5C893F46D06}" dt="2022-03-01T20:58:36.423" v="3" actId="2696"/>
        <pc:sldMkLst>
          <pc:docMk/>
          <pc:sldMk cId="1584171534" sldId="300"/>
        </pc:sldMkLst>
      </pc:sldChg>
      <pc:sldChg chg="modSp mod">
        <pc:chgData name="Jeff Simonetti" userId="55c26f203d10946f" providerId="LiveId" clId="{62EF710F-4EF4-4775-8043-B5C893F46D06}" dt="2022-03-01T22:46:56.040" v="73" actId="20577"/>
        <pc:sldMkLst>
          <pc:docMk/>
          <pc:sldMk cId="2397408543" sldId="303"/>
        </pc:sldMkLst>
        <pc:graphicFrameChg chg="modGraphic">
          <ac:chgData name="Jeff Simonetti" userId="55c26f203d10946f" providerId="LiveId" clId="{62EF710F-4EF4-4775-8043-B5C893F46D06}" dt="2022-03-01T22:46:56.040" v="73" actId="20577"/>
          <ac:graphicFrameMkLst>
            <pc:docMk/>
            <pc:sldMk cId="2397408543" sldId="303"/>
            <ac:graphicFrameMk id="9" creationId="{66F9733D-C906-40D5-8685-B6048167BF4F}"/>
          </ac:graphicFrameMkLst>
        </pc:graphicFrameChg>
      </pc:sldChg>
      <pc:sldChg chg="del">
        <pc:chgData name="Jeff Simonetti" userId="55c26f203d10946f" providerId="LiveId" clId="{62EF710F-4EF4-4775-8043-B5C893F46D06}" dt="2022-03-01T20:59:41.673" v="6" actId="2696"/>
        <pc:sldMkLst>
          <pc:docMk/>
          <pc:sldMk cId="968313071" sldId="309"/>
        </pc:sldMkLst>
      </pc:sldChg>
      <pc:sldChg chg="del">
        <pc:chgData name="Jeff Simonetti" userId="55c26f203d10946f" providerId="LiveId" clId="{62EF710F-4EF4-4775-8043-B5C893F46D06}" dt="2022-03-01T20:58:36.423" v="3" actId="2696"/>
        <pc:sldMkLst>
          <pc:docMk/>
          <pc:sldMk cId="716186952" sldId="310"/>
        </pc:sldMkLst>
      </pc:sldChg>
      <pc:sldChg chg="del">
        <pc:chgData name="Jeff Simonetti" userId="55c26f203d10946f" providerId="LiveId" clId="{62EF710F-4EF4-4775-8043-B5C893F46D06}" dt="2022-03-01T20:59:13.953" v="5" actId="2696"/>
        <pc:sldMkLst>
          <pc:docMk/>
          <pc:sldMk cId="2431562228" sldId="311"/>
        </pc:sldMkLst>
      </pc:sldChg>
      <pc:sldChg chg="del">
        <pc:chgData name="Jeff Simonetti" userId="55c26f203d10946f" providerId="LiveId" clId="{62EF710F-4EF4-4775-8043-B5C893F46D06}" dt="2022-03-01T22:29:40.139" v="11" actId="2696"/>
        <pc:sldMkLst>
          <pc:docMk/>
          <pc:sldMk cId="1826622559" sldId="312"/>
        </pc:sldMkLst>
      </pc:sldChg>
      <pc:sldChg chg="del">
        <pc:chgData name="Jeff Simonetti" userId="55c26f203d10946f" providerId="LiveId" clId="{62EF710F-4EF4-4775-8043-B5C893F46D06}" dt="2022-03-01T20:59:41.673" v="6" actId="2696"/>
        <pc:sldMkLst>
          <pc:docMk/>
          <pc:sldMk cId="3307916418" sldId="313"/>
        </pc:sldMkLst>
      </pc:sldChg>
      <pc:sldChg chg="del">
        <pc:chgData name="Jeff Simonetti" userId="55c26f203d10946f" providerId="LiveId" clId="{62EF710F-4EF4-4775-8043-B5C893F46D06}" dt="2022-03-01T20:59:41.673" v="6" actId="2696"/>
        <pc:sldMkLst>
          <pc:docMk/>
          <pc:sldMk cId="1215855815" sldId="314"/>
        </pc:sldMkLst>
      </pc:sldChg>
      <pc:sldChg chg="del">
        <pc:chgData name="Jeff Simonetti" userId="55c26f203d10946f" providerId="LiveId" clId="{62EF710F-4EF4-4775-8043-B5C893F46D06}" dt="2022-03-01T20:59:41.673" v="6" actId="2696"/>
        <pc:sldMkLst>
          <pc:docMk/>
          <pc:sldMk cId="3329565203" sldId="315"/>
        </pc:sldMkLst>
      </pc:sldChg>
      <pc:sldChg chg="del">
        <pc:chgData name="Jeff Simonetti" userId="55c26f203d10946f" providerId="LiveId" clId="{62EF710F-4EF4-4775-8043-B5C893F46D06}" dt="2022-03-01T20:59:13.953" v="5" actId="2696"/>
        <pc:sldMkLst>
          <pc:docMk/>
          <pc:sldMk cId="3638141115" sldId="316"/>
        </pc:sldMkLst>
      </pc:sldChg>
      <pc:sldChg chg="del">
        <pc:chgData name="Jeff Simonetti" userId="55c26f203d10946f" providerId="LiveId" clId="{62EF710F-4EF4-4775-8043-B5C893F46D06}" dt="2022-03-01T20:58:43.183" v="4" actId="2696"/>
        <pc:sldMkLst>
          <pc:docMk/>
          <pc:sldMk cId="2631738078" sldId="3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13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r">
              <a:defRPr sz="1200"/>
            </a:lvl1pPr>
          </a:lstStyle>
          <a:p>
            <a:fld id="{4F0938CC-CE79-4435-A706-83705538FAFE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13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r">
              <a:defRPr sz="1200"/>
            </a:lvl1pPr>
          </a:lstStyle>
          <a:p>
            <a:fld id="{D669F728-D530-4620-B9D3-C4599D1731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98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13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r">
              <a:defRPr sz="1200"/>
            </a:lvl1pPr>
          </a:lstStyle>
          <a:p>
            <a:fld id="{D67B964A-190D-4150-B132-A0F976DCD8AC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9" tIns="47020" rIns="94039" bIns="470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1307"/>
            <a:ext cx="5851504" cy="4320377"/>
          </a:xfrm>
          <a:prstGeom prst="rect">
            <a:avLst/>
          </a:prstGeom>
        </p:spPr>
        <p:txBody>
          <a:bodyPr vert="horz" lIns="94039" tIns="47020" rIns="94039" bIns="470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13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r">
              <a:defRPr sz="1200"/>
            </a:lvl1pPr>
          </a:lstStyle>
          <a:p>
            <a:fld id="{25FD98E6-C4B7-402B-9B62-381BA5333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7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:notes"/>
          <p:cNvSpPr txBox="1">
            <a:spLocks noGrp="1"/>
          </p:cNvSpPr>
          <p:nvPr>
            <p:ph type="sldNum" idx="12"/>
          </p:nvPr>
        </p:nvSpPr>
        <p:spPr>
          <a:xfrm>
            <a:off x="3970675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5" name="Google Shape;135;p3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3:notes"/>
          <p:cNvSpPr txBox="1">
            <a:spLocks noGrp="1"/>
          </p:cNvSpPr>
          <p:nvPr>
            <p:ph type="sldNum" idx="12"/>
          </p:nvPr>
        </p:nvSpPr>
        <p:spPr>
          <a:xfrm>
            <a:off x="3970675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365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446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-2875" y="3962400"/>
            <a:ext cx="9133935" cy="1828800"/>
          </a:xfrm>
        </p:spPr>
        <p:txBody>
          <a:bodyPr anchor="b"/>
          <a:lstStyle>
            <a:lvl1pPr>
              <a:defRPr cap="none" baseline="0">
                <a:solidFill>
                  <a:srgbClr val="002060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-1905000" y="152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EA8D14-E5DC-4009-8ABE-E113074D3533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D75C59B-2226-4C9A-BA5C-475C2A35C4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3CDF360-C7B3-49D5-81D7-6D9D54264E47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13">
            <a:extLst>
              <a:ext uri="{FF2B5EF4-FFF2-40B4-BE49-F238E27FC236}">
                <a16:creationId xmlns:a16="http://schemas.microsoft.com/office/drawing/2014/main" id="{AEB9E3C3-A590-43C8-8AF5-AAE4C2A44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4400">
                <a:latin typeface="Garamond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105400"/>
          </a:xfrm>
        </p:spPr>
        <p:txBody>
          <a:bodyPr>
            <a:normAutofit/>
          </a:bodyPr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9" name="Date Placeholder 13">
            <a:extLst>
              <a:ext uri="{FF2B5EF4-FFF2-40B4-BE49-F238E27FC236}">
                <a16:creationId xmlns:a16="http://schemas.microsoft.com/office/drawing/2014/main" id="{A087DD9F-A4A9-4654-A7DD-2A17E56F1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0443" y="2718275"/>
            <a:ext cx="7123113" cy="1673225"/>
          </a:xfrm>
        </p:spPr>
        <p:txBody>
          <a:bodyPr anchor="t"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0065" y="1600200"/>
            <a:ext cx="9133935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b="1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8991600" cy="990600"/>
          </a:xfrm>
        </p:spPr>
        <p:txBody>
          <a:bodyPr/>
          <a:lstStyle>
            <a:lvl1pPr algn="ctr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Date Placeholder 13">
            <a:extLst>
              <a:ext uri="{FF2B5EF4-FFF2-40B4-BE49-F238E27FC236}">
                <a16:creationId xmlns:a16="http://schemas.microsoft.com/office/drawing/2014/main" id="{FCC66BDB-479C-425F-A0DE-FBA1C4F5B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30E0A3-BC75-4EC2-B96D-C99E4CC6620B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A6D8E689-AD31-4B85-84FE-1080505B55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806211B-1D5E-4146-BED0-7EC3D4207D5E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36699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0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5943600" y="6446837"/>
            <a:ext cx="2667000" cy="365125"/>
          </a:xfrm>
        </p:spPr>
        <p:txBody>
          <a:bodyPr rtlCol="0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3336" y="1591692"/>
            <a:ext cx="3886200" cy="4504307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14336" y="1591693"/>
            <a:ext cx="3886200" cy="450430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523336" y="905893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714336" y="905893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CCD744E3-F398-4247-B444-E2D9218E2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DC4317-A5EC-4823-9EF6-2ABB221BE4BE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F0619B8-E720-4417-AEBA-2EA2685984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3FFE94-DDE5-407D-A4F2-9F4CA7F4AE2B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 algn="ctr">
              <a:buNone/>
              <a:defRPr sz="4400"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200738F2-32D1-47E7-9AEF-9082EC3A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3536" y="6411594"/>
            <a:ext cx="2667000" cy="365125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1_Title Slide">
    <p:bg>
      <p:bgPr>
        <a:solidFill>
          <a:srgbClr val="FFFFFF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" name="Google Shape;19;p1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C1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" name="Google Shape;20;p19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" name="Google Shape;21;p19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Garamond"/>
              <a:buNone/>
              <a:defRPr cap="none">
                <a:solidFill>
                  <a:srgbClr val="00206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" name="Google Shape;2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81" y="0"/>
            <a:ext cx="1899719" cy="13722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19"/>
          <p:cNvCxnSpPr/>
          <p:nvPr/>
        </p:nvCxnSpPr>
        <p:spPr>
          <a:xfrm>
            <a:off x="-1905000" y="152400"/>
            <a:ext cx="914400" cy="914400"/>
          </a:xfrm>
          <a:prstGeom prst="straightConnector1">
            <a:avLst/>
          </a:prstGeom>
          <a:noFill/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09391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064" y="-2619"/>
            <a:ext cx="9123871" cy="871299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919954"/>
            <a:ext cx="8153400" cy="52065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D30FDD-1477-4E01-B6CC-012187FA9F2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1F6EC95-197A-48FC-B506-A733992C0D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C5DD6E7-E616-4FAE-BC85-67AA461887B4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rgbClr val="002060"/>
          </a:solidFill>
          <a:latin typeface="Garamond" pitchFamily="18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>
            <a:spLocks noGrp="1"/>
          </p:cNvSpPr>
          <p:nvPr>
            <p:ph type="ctrTitle"/>
          </p:nvPr>
        </p:nvSpPr>
        <p:spPr>
          <a:xfrm>
            <a:off x="0" y="492595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aramond"/>
              <a:buNone/>
            </a:pPr>
            <a:r>
              <a:rPr lang="en-US" sz="3600" b="1" dirty="0"/>
              <a:t>City of West Covina</a:t>
            </a:r>
            <a:br>
              <a:rPr lang="en-US" sz="3600" b="1" dirty="0"/>
            </a:br>
            <a:r>
              <a:rPr lang="en-US" sz="3600" b="1" dirty="0"/>
              <a:t>Redistricting 2021 Public Hearing #3</a:t>
            </a:r>
            <a:endParaRPr sz="3600" b="1" dirty="0"/>
          </a:p>
        </p:txBody>
      </p:sp>
      <p:sp>
        <p:nvSpPr>
          <p:cNvPr id="117" name="Google Shape;117;p1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EB Garamond"/>
                <a:ea typeface="EB Garamond"/>
                <a:cs typeface="EB Garamond"/>
                <a:sym typeface="EB Garamond"/>
              </a:rPr>
              <a:t>3/1/2022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18" name="Google Shape;118;p1"/>
          <p:cNvSpPr txBox="1">
            <a:spLocks noGrp="1"/>
          </p:cNvSpPr>
          <p:nvPr>
            <p:ph type="subTitle" idx="1"/>
          </p:nvPr>
        </p:nvSpPr>
        <p:spPr>
          <a:xfrm>
            <a:off x="2209800" y="6021824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marL="0" lvl="0" indent="0" algn="r" rtl="0">
              <a:spcBef>
                <a:spcPts val="700"/>
              </a:spcBef>
              <a:spcAft>
                <a:spcPts val="0"/>
              </a:spcAft>
              <a:buSzPct val="60000"/>
              <a:buNone/>
            </a:pPr>
            <a:r>
              <a:rPr lang="en-US" sz="3600" dirty="0"/>
              <a:t>National Demographics Corporation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BF2A8A-88A3-486C-9D21-F73610CAB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5617" y="1447800"/>
            <a:ext cx="4386841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Tonight’s Agenda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C5EC-1156-4B5E-8FFA-3004FAEB3CF5}"/>
              </a:ext>
            </a:extLst>
          </p:cNvPr>
          <p:cNvSpPr txBox="1"/>
          <p:nvPr/>
        </p:nvSpPr>
        <p:spPr>
          <a:xfrm>
            <a:off x="152400" y="914400"/>
            <a:ext cx="8686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>
                <a:latin typeface="Garamond" panose="02020404030301010803" pitchFamily="18" charset="0"/>
              </a:rPr>
              <a:t>2021 redistricting process</a:t>
            </a:r>
          </a:p>
          <a:p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Project timelines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Key deadlines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Next steps and hearings</a:t>
            </a:r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Review of Draft Maps</a:t>
            </a:r>
          </a:p>
          <a:p>
            <a:pPr lvl="1"/>
            <a:endParaRPr lang="en-US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08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 txBox="1">
            <a:spLocks noGrp="1"/>
          </p:cNvSpPr>
          <p:nvPr>
            <p:ph type="body" idx="4294967295"/>
          </p:nvPr>
        </p:nvSpPr>
        <p:spPr>
          <a:xfrm>
            <a:off x="111576" y="2013046"/>
            <a:ext cx="2590800" cy="1413000"/>
          </a:xfrm>
          <a:prstGeom prst="rect">
            <a:avLst/>
          </a:prstGeom>
          <a:noFill/>
          <a:ln w="9525" cap="flat" cmpd="sng">
            <a:solidFill>
              <a:srgbClr val="C1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6400" b="1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Equal Population</a:t>
            </a:r>
            <a:endParaRPr sz="64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Federal</a:t>
            </a:r>
            <a:r>
              <a:rPr lang="en-US" sz="6400" dirty="0">
                <a:solidFill>
                  <a:srgbClr val="002060"/>
                </a:solidFill>
              </a:rPr>
              <a:t> </a:t>
            </a:r>
            <a:r>
              <a:rPr lang="en-US" sz="6400" b="1" dirty="0">
                <a:solidFill>
                  <a:srgbClr val="002060"/>
                </a:solidFill>
              </a:rPr>
              <a:t>Voting Rights Act</a:t>
            </a:r>
            <a:endParaRPr sz="64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No Racial Gerrymandering</a:t>
            </a:r>
            <a:endParaRPr sz="6400" dirty="0">
              <a:solidFill>
                <a:srgbClr val="002060"/>
              </a:solidFill>
            </a:endParaRPr>
          </a:p>
          <a:p>
            <a:pPr marL="640080" lvl="1" indent="-175641" algn="l" rtl="0">
              <a:spcBef>
                <a:spcPts val="550"/>
              </a:spcBef>
              <a:spcAft>
                <a:spcPts val="0"/>
              </a:spcAft>
              <a:buSzPct val="70000"/>
              <a:buNone/>
            </a:pPr>
            <a:endParaRPr sz="2400" dirty="0"/>
          </a:p>
        </p:txBody>
      </p:sp>
      <p:sp>
        <p:nvSpPr>
          <p:cNvPr id="139" name="Google Shape;139;p3"/>
          <p:cNvSpPr txBox="1">
            <a:spLocks noGrp="1"/>
          </p:cNvSpPr>
          <p:nvPr>
            <p:ph type="body" idx="4294967295"/>
          </p:nvPr>
        </p:nvSpPr>
        <p:spPr>
          <a:xfrm>
            <a:off x="6025200" y="1983575"/>
            <a:ext cx="3007200" cy="3892800"/>
          </a:xfrm>
          <a:prstGeom prst="rect">
            <a:avLst/>
          </a:prstGeom>
          <a:noFill/>
          <a:ln w="9525" cap="flat" cmpd="sng">
            <a:solidFill>
              <a:srgbClr val="AFC9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Minimize voters shifted to different election years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Respect voters’ choices / continuity in office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Future population growth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Preserving the core of existing districts</a:t>
            </a: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111576" y="1368522"/>
            <a:ext cx="2590800" cy="639900"/>
          </a:xfrm>
          <a:prstGeom prst="rect">
            <a:avLst/>
          </a:prstGeom>
          <a:solidFill>
            <a:srgbClr val="C1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1. Federal Laws</a:t>
            </a:r>
            <a:endParaRPr sz="1800" dirty="0"/>
          </a:p>
        </p:txBody>
      </p:sp>
      <p:sp>
        <p:nvSpPr>
          <p:cNvPr id="141" name="Google Shape;141;p3"/>
          <p:cNvSpPr txBox="1"/>
          <p:nvPr/>
        </p:nvSpPr>
        <p:spPr>
          <a:xfrm>
            <a:off x="2842875" y="1368525"/>
            <a:ext cx="3039600" cy="639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2. California Criteria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for Cities</a:t>
            </a:r>
            <a:endParaRPr sz="1800" dirty="0"/>
          </a:p>
        </p:txBody>
      </p:sp>
      <p:pic>
        <p:nvPicPr>
          <p:cNvPr id="142" name="Google Shape;14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25" y="4247200"/>
            <a:ext cx="2457125" cy="162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"/>
          <p:cNvSpPr txBox="1"/>
          <p:nvPr/>
        </p:nvSpPr>
        <p:spPr>
          <a:xfrm>
            <a:off x="2857788" y="1983575"/>
            <a:ext cx="3009600" cy="38928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indent="-9144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Geographically contiguous</a:t>
            </a:r>
            <a:endParaRPr sz="1600" dirty="0">
              <a:solidFill>
                <a:srgbClr val="002060"/>
              </a:solidFill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Undivided neighborhoods and “communities of interest” </a:t>
            </a:r>
            <a:br>
              <a:rPr lang="en-US" sz="18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1450" b="0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(Socio-economic geographic areas that should be kept together)</a:t>
            </a:r>
            <a:endParaRPr sz="1450" b="0" i="0" u="none" strike="noStrike" cap="none" dirty="0">
              <a:solidFill>
                <a:srgbClr val="00206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Easily identifiable boundaries</a:t>
            </a:r>
            <a:endParaRPr sz="1600" dirty="0">
              <a:solidFill>
                <a:srgbClr val="002060"/>
              </a:solidFill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Compact</a:t>
            </a:r>
            <a:br>
              <a:rPr lang="en-US" sz="18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1450" b="0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(Do not bypass one group of people to get to a more distant group of people)</a:t>
            </a:r>
            <a:endParaRPr sz="1450" dirty="0">
              <a:solidFill>
                <a:srgbClr val="002060"/>
              </a:solidFill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</a:pPr>
            <a:endParaRPr lang="en-US" sz="1600" b="1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</a:pPr>
            <a:r>
              <a:rPr lang="en-US" sz="1600" b="1" u="none" strike="noStrike" cap="none" dirty="0">
                <a:solidFill>
                  <a:srgbClr val="C13F3F"/>
                </a:solidFill>
                <a:latin typeface="Garamond"/>
                <a:ea typeface="Garamond"/>
                <a:cs typeface="Garamond"/>
                <a:sym typeface="Garamond"/>
              </a:rPr>
              <a:t>Prohibited:</a:t>
            </a:r>
            <a:endParaRPr sz="1600" b="1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</a:pPr>
            <a:r>
              <a:rPr lang="en-US" sz="1450" b="0" u="none" strike="noStrike" cap="none" dirty="0">
                <a:solidFill>
                  <a:srgbClr val="C13F3F"/>
                </a:solidFill>
                <a:latin typeface="Garamond"/>
                <a:ea typeface="Garamond"/>
                <a:cs typeface="Garamond"/>
                <a:sym typeface="Garamond"/>
              </a:rPr>
              <a:t>“Shall not favor or discriminate against a political party.”</a:t>
            </a:r>
            <a:endParaRPr sz="1450" b="0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6022937" y="1368525"/>
            <a:ext cx="3007200" cy="6399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3. Other Traditional Redistricting Principles</a:t>
            </a:r>
            <a:endParaRPr sz="1800"/>
          </a:p>
        </p:txBody>
      </p:sp>
      <p:sp>
        <p:nvSpPr>
          <p:cNvPr id="146" name="Google Shape;146;p3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cxnSp>
        <p:nvCxnSpPr>
          <p:cNvPr id="147" name="Google Shape;147;p3"/>
          <p:cNvCxnSpPr/>
          <p:nvPr/>
        </p:nvCxnSpPr>
        <p:spPr>
          <a:xfrm>
            <a:off x="3057000" y="900900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5F772203-E04B-4ED9-85FB-B3633530C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Redistricting Rules and Goals</a:t>
            </a:r>
            <a:endParaRPr 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74CE-E61A-46B8-9563-99C9DF01A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5" y="-2619"/>
            <a:ext cx="8981535" cy="993219"/>
          </a:xfrm>
        </p:spPr>
        <p:txBody>
          <a:bodyPr>
            <a:noAutofit/>
          </a:bodyPr>
          <a:lstStyle/>
          <a:p>
            <a:r>
              <a:rPr lang="en-US" sz="3200" b="1" dirty="0"/>
              <a:t>Demographic Summary of Existing Districts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EDCFB5-42EF-41B8-AE7C-A90D5CC356D0}"/>
              </a:ext>
            </a:extLst>
          </p:cNvPr>
          <p:cNvSpPr txBox="1"/>
          <p:nvPr/>
        </p:nvSpPr>
        <p:spPr>
          <a:xfrm>
            <a:off x="2209800" y="5257800"/>
            <a:ext cx="5369584" cy="584775"/>
          </a:xfrm>
          <a:prstGeom prst="rect">
            <a:avLst/>
          </a:prstGeom>
          <a:solidFill>
            <a:srgbClr val="D8B25C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The data set above uses 2020 official Census data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for each of West Covina’s existing districts.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C39BFD2-6AD9-4B75-BDAD-E1A884C77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247930"/>
              </p:ext>
            </p:extLst>
          </p:nvPr>
        </p:nvGraphicFramePr>
        <p:xfrm>
          <a:off x="380999" y="1143000"/>
          <a:ext cx="8382001" cy="3657595"/>
        </p:xfrm>
        <a:graphic>
          <a:graphicData uri="http://schemas.openxmlformats.org/drawingml/2006/table">
            <a:tbl>
              <a:tblPr/>
              <a:tblGrid>
                <a:gridCol w="779721">
                  <a:extLst>
                    <a:ext uri="{9D8B030D-6E8A-4147-A177-3AD203B41FA5}">
                      <a16:colId xmlns:a16="http://schemas.microsoft.com/office/drawing/2014/main" val="2902465327"/>
                    </a:ext>
                  </a:extLst>
                </a:gridCol>
                <a:gridCol w="1145215">
                  <a:extLst>
                    <a:ext uri="{9D8B030D-6E8A-4147-A177-3AD203B41FA5}">
                      <a16:colId xmlns:a16="http://schemas.microsoft.com/office/drawing/2014/main" val="3472574298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784090405"/>
                    </a:ext>
                  </a:extLst>
                </a:gridCol>
                <a:gridCol w="999018">
                  <a:extLst>
                    <a:ext uri="{9D8B030D-6E8A-4147-A177-3AD203B41FA5}">
                      <a16:colId xmlns:a16="http://schemas.microsoft.com/office/drawing/2014/main" val="680287784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927519883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860556305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633103840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2297296075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755960576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950435260"/>
                    </a:ext>
                  </a:extLst>
                </a:gridCol>
              </a:tblGrid>
              <a:tr h="260327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West Covina Existing Districts - 2020 Demograpghics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912840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District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241415"/>
                  </a:ext>
                </a:extLst>
              </a:tr>
              <a:tr h="2603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Population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Pop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22,059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21,959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22,279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21,671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21,888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109,856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202600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Deviation from ideal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423404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Deviation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-0.05%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1.40%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-1.37%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-0.38%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2.77%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787809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Hisp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136374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White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549888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Black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674175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Asian-American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217763"/>
                  </a:ext>
                </a:extLst>
              </a:tr>
              <a:tr h="2603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Citizen Voting Age Pop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13,585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14,681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15,441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13,524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14,784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72,015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217904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Hisp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615590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White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345976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Black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3200"/>
                  </a:ext>
                </a:extLst>
              </a:tr>
              <a:tr h="273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Asian/Pac.Isl.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90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69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Latino CVAP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419"/>
            <a:ext cx="9144000" cy="500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2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B17954-C058-447A-BBA6-B992E3C09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Neighborhoods / Communities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AB6B93-B964-46D9-B3DD-A5D7B9E959BA}"/>
              </a:ext>
            </a:extLst>
          </p:cNvPr>
          <p:cNvSpPr txBox="1"/>
          <p:nvPr/>
        </p:nvSpPr>
        <p:spPr>
          <a:xfrm>
            <a:off x="152400" y="1520785"/>
            <a:ext cx="8686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Freeway Corridor &amp; Commercial areas</a:t>
            </a:r>
          </a:p>
          <a:p>
            <a:endParaRPr lang="en-US" sz="28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Azusa Avenue corridor</a:t>
            </a:r>
          </a:p>
          <a:p>
            <a:endParaRPr lang="en-US" sz="28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HOAs or neighborhoods</a:t>
            </a:r>
          </a:p>
          <a:p>
            <a:endParaRPr lang="en-US" sz="28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Other areas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dirty="0"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83742963-3084-40B2-828A-06CCE9F32406}"/>
              </a:ext>
            </a:extLst>
          </p:cNvPr>
          <p:cNvSpPr txBox="1">
            <a:spLocks/>
          </p:cNvSpPr>
          <p:nvPr/>
        </p:nvSpPr>
        <p:spPr>
          <a:xfrm>
            <a:off x="20129" y="0"/>
            <a:ext cx="9123871" cy="871299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Possible Neighborhoods /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88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4"/>
          <p:cNvSpPr txBox="1">
            <a:spLocks noGrp="1"/>
          </p:cNvSpPr>
          <p:nvPr>
            <p:ph type="title"/>
          </p:nvPr>
        </p:nvSpPr>
        <p:spPr>
          <a:xfrm>
            <a:off x="139336" y="-11324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Key Dates and Next Steps</a:t>
            </a:r>
            <a:endParaRPr sz="4000" dirty="0"/>
          </a:p>
        </p:txBody>
      </p:sp>
      <p:sp>
        <p:nvSpPr>
          <p:cNvPr id="259" name="Google Shape;259;p1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cxnSp>
        <p:nvCxnSpPr>
          <p:cNvPr id="260" name="Google Shape;260;p14"/>
          <p:cNvCxnSpPr/>
          <p:nvPr/>
        </p:nvCxnSpPr>
        <p:spPr>
          <a:xfrm>
            <a:off x="2971800" y="972526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F9733D-C906-40D5-8685-B6048167B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83382"/>
              </p:ext>
            </p:extLst>
          </p:nvPr>
        </p:nvGraphicFramePr>
        <p:xfrm>
          <a:off x="256636" y="1143000"/>
          <a:ext cx="8610600" cy="3408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0316">
                  <a:extLst>
                    <a:ext uri="{9D8B030D-6E8A-4147-A177-3AD203B41FA5}">
                      <a16:colId xmlns:a16="http://schemas.microsoft.com/office/drawing/2014/main" val="2034204790"/>
                    </a:ext>
                  </a:extLst>
                </a:gridCol>
                <a:gridCol w="6300284">
                  <a:extLst>
                    <a:ext uri="{9D8B030D-6E8A-4147-A177-3AD203B41FA5}">
                      <a16:colId xmlns:a16="http://schemas.microsoft.com/office/drawing/2014/main" val="819536076"/>
                    </a:ext>
                  </a:extLst>
                </a:gridCol>
              </a:tblGrid>
              <a:tr h="582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August/September 2021 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Redistricting data available. Census data released in mid-August. California released prisoner-adjusted data late September.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817593001"/>
                  </a:ext>
                </a:extLst>
              </a:tr>
              <a:tr h="582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18, 2021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Public Workshop (counts as a hearing for AB 849 requirements)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112352346"/>
                  </a:ext>
                </a:extLst>
              </a:tr>
              <a:tr h="1864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January 13, 2022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kern="1200" baseline="300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Public Hearing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292931288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March 1, 2022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Public Hearing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4283835398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March 15, 2022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Ordinance introduction hearing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3191566694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April 5, 2022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Ordinance adoption hearing. Must be completed no later than April 17, 2022.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441667702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April 17, 2022 (E-205) 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City deadline to adopt and submit map to Registrar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829490606"/>
                  </a:ext>
                </a:extLst>
              </a:tr>
              <a:tr h="184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November 2022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2022 Election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991713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0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1CB2-538D-4C3C-A9F5-EBE239A2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Remainder of This Evening’s Hearing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D347E9-601C-40EC-A679-8685A727C110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685800" y="990600"/>
            <a:ext cx="8153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Questions regarding the presentation?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Review of draft maps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Provide NDC feedback RE: draft maps and any changes or edits that the Council would like to see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BF0000"/>
              </a:buClr>
              <a:buSzPct val="6000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361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BF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9597</TotalTime>
  <Words>533</Words>
  <Application>Microsoft Office PowerPoint</Application>
  <PresentationFormat>On-screen Show (4:3)</PresentationFormat>
  <Paragraphs>182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EB Garamond</vt:lpstr>
      <vt:lpstr>Garamond</vt:lpstr>
      <vt:lpstr>Noto Sans Symbols</vt:lpstr>
      <vt:lpstr>Tw Cen MT</vt:lpstr>
      <vt:lpstr>Twentieth Century</vt:lpstr>
      <vt:lpstr>Wingdings</vt:lpstr>
      <vt:lpstr>Wingdings 2</vt:lpstr>
      <vt:lpstr>Median</vt:lpstr>
      <vt:lpstr>City of West Covina Redistricting 2021 Public Hearing #3</vt:lpstr>
      <vt:lpstr>Tonight’s Agenda</vt:lpstr>
      <vt:lpstr>Redistricting Rules and Goals</vt:lpstr>
      <vt:lpstr>Demographic Summary of Existing Districts</vt:lpstr>
      <vt:lpstr>Latino CVAP</vt:lpstr>
      <vt:lpstr>Possible Neighborhoods / Communities</vt:lpstr>
      <vt:lpstr>Key Dates and Next Steps</vt:lpstr>
      <vt:lpstr>Remainder of This Evening’s Hearing</vt:lpstr>
    </vt:vector>
  </TitlesOfParts>
  <Company>Claremont McKenna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NDC Presentation</dc:title>
  <dc:creator>Douglas Johnson</dc:creator>
  <cp:lastModifiedBy>Jeff Simonetti</cp:lastModifiedBy>
  <cp:revision>457</cp:revision>
  <cp:lastPrinted>2017-05-23T05:26:42Z</cp:lastPrinted>
  <dcterms:created xsi:type="dcterms:W3CDTF">2011-05-19T00:29:13Z</dcterms:created>
  <dcterms:modified xsi:type="dcterms:W3CDTF">2022-03-01T22:51:59Z</dcterms:modified>
</cp:coreProperties>
</file>