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82" r:id="rId2"/>
    <p:sldId id="257" r:id="rId3"/>
    <p:sldId id="318" r:id="rId4"/>
    <p:sldId id="299" r:id="rId5"/>
    <p:sldId id="317" r:id="rId6"/>
    <p:sldId id="303" r:id="rId7"/>
    <p:sldId id="283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Simonetti" initials="JS" lastIdx="1" clrIdx="0">
    <p:extLst>
      <p:ext uri="{19B8F6BF-5375-455C-9EA6-DF929625EA0E}">
        <p15:presenceInfo xmlns:p15="http://schemas.microsoft.com/office/powerpoint/2012/main" userId="55c26f203d1094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FFFFFF"/>
    <a:srgbClr val="C13F3F"/>
    <a:srgbClr val="000000"/>
    <a:srgbClr val="FFFF99"/>
    <a:srgbClr val="D921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57" autoAdjust="0"/>
  </p:normalViewPr>
  <p:slideViewPr>
    <p:cSldViewPr>
      <p:cViewPr varScale="1">
        <p:scale>
          <a:sx n="82" d="100"/>
          <a:sy n="82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42" y="4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4F0938CC-CE79-4435-A706-83705538FA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D669F728-D530-4620-B9D3-C4599D1731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D67B964A-190D-4150-B132-A0F976DCD8AC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9" tIns="47020" rIns="94039" bIns="470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1307"/>
            <a:ext cx="5851504" cy="4320377"/>
          </a:xfrm>
          <a:prstGeom prst="rect">
            <a:avLst/>
          </a:prstGeom>
        </p:spPr>
        <p:txBody>
          <a:bodyPr vert="horz" lIns="94039" tIns="47020" rIns="94039" bIns="470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25FD98E6-C4B7-402B-9B62-381BA5333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36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46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2875" y="3962400"/>
            <a:ext cx="9133935" cy="1828800"/>
          </a:xfrm>
        </p:spPr>
        <p:txBody>
          <a:bodyPr anchor="b"/>
          <a:lstStyle>
            <a:lvl1pPr>
              <a:defRPr cap="none"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-1905000" y="15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EA8D14-E5DC-4009-8ABE-E113074D3533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5C59B-2226-4C9A-BA5C-475C2A35C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CDF360-C7B3-49D5-81D7-6D9D54264E47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13">
            <a:extLst>
              <a:ext uri="{FF2B5EF4-FFF2-40B4-BE49-F238E27FC236}">
                <a16:creationId xmlns:a16="http://schemas.microsoft.com/office/drawing/2014/main" id="{AEB9E3C3-A590-43C8-8AF5-AAE4C2A4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400">
                <a:latin typeface="Garamond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A087DD9F-A4A9-4654-A7DD-2A17E56F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43" y="2718275"/>
            <a:ext cx="7123113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65" y="1600200"/>
            <a:ext cx="913393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Date Placeholder 13">
            <a:extLst>
              <a:ext uri="{FF2B5EF4-FFF2-40B4-BE49-F238E27FC236}">
                <a16:creationId xmlns:a16="http://schemas.microsoft.com/office/drawing/2014/main" id="{FCC66BDB-479C-425F-A0DE-FBA1C4F5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30E0A3-BC75-4EC2-B96D-C99E4CC6620B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6D8E689-AD31-4B85-84FE-1080505B5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06211B-1D5E-4146-BED0-7EC3D4207D5E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6699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5943600" y="6446837"/>
            <a:ext cx="2667000" cy="365125"/>
          </a:xfrm>
        </p:spPr>
        <p:txBody>
          <a:bodyPr rtlCol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3336" y="1591692"/>
            <a:ext cx="3886200" cy="4504307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14336" y="1591693"/>
            <a:ext cx="3886200" cy="450430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23336" y="905893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14336" y="905893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D744E3-F398-4247-B444-E2D9218E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C4317-A5EC-4823-9EF6-2ABB221BE4B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0619B8-E720-4417-AEBA-2EA268598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3FFE94-DDE5-407D-A4F2-9F4CA7F4AE2B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 algn="ctr">
              <a:buNone/>
              <a:defRPr sz="44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00738F2-32D1-47E7-9AEF-9082EC3A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3536" y="6411594"/>
            <a:ext cx="2667000" cy="36512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" name="Google Shape;19;p1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1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cap="none"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81" y="0"/>
            <a:ext cx="1899719" cy="1372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19"/>
          <p:cNvCxnSpPr/>
          <p:nvPr/>
        </p:nvCxnSpPr>
        <p:spPr>
          <a:xfrm>
            <a:off x="-1905000" y="152400"/>
            <a:ext cx="914400" cy="91440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9391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64" y="-2619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19954"/>
            <a:ext cx="8153400" cy="5206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D30FDD-1477-4E01-B6CC-012187FA9F2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F6EC95-197A-48FC-B506-A733992C0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5DD6E7-E616-4FAE-BC85-67AA461887B4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0" y="49259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</a:pPr>
            <a:r>
              <a:rPr lang="en-US" sz="3600" b="1" dirty="0"/>
              <a:t>City of West Covina</a:t>
            </a:r>
            <a:br>
              <a:rPr lang="en-US" sz="3600" b="1" dirty="0"/>
            </a:br>
            <a:r>
              <a:rPr lang="en-US" sz="3600" b="1" dirty="0"/>
              <a:t>Redistricting 2021 Public Hearing #4</a:t>
            </a:r>
            <a:endParaRPr sz="3600" b="1"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EB Garamond"/>
                <a:ea typeface="EB Garamond"/>
                <a:cs typeface="EB Garamond"/>
                <a:sym typeface="EB Garamond"/>
              </a:rPr>
              <a:t>3/15/2022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8" name="Google Shape;118;p1"/>
          <p:cNvSpPr txBox="1">
            <a:spLocks noGrp="1"/>
          </p:cNvSpPr>
          <p:nvPr>
            <p:ph type="subTitle" idx="1"/>
          </p:nvPr>
        </p:nvSpPr>
        <p:spPr>
          <a:xfrm>
            <a:off x="2209800" y="6021824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lvl="0" indent="0" algn="r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3600" dirty="0"/>
              <a:t>National Demographics Corporation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F2A8A-88A3-486C-9D21-F73610CAB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5617" y="1447800"/>
            <a:ext cx="4386841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152400" y="914400"/>
            <a:ext cx="8686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</a:rPr>
              <a:t>2021 redistricting process</a:t>
            </a:r>
          </a:p>
          <a:p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Project timelines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Key deadlines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Next steps and hearings</a:t>
            </a: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Review of Draft Map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Ordinance Introduction Hearing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152400" y="914400"/>
            <a:ext cx="8686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At the March 1, 2022 hearing, the West Covina City Council reviewed the draft maps and received public testimony on the maps</a:t>
            </a: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The City Council chose to move forward with Map 105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6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>
            <a:spLocks noGrp="1"/>
          </p:cNvSpPr>
          <p:nvPr>
            <p:ph type="body" idx="4294967295"/>
          </p:nvPr>
        </p:nvSpPr>
        <p:spPr>
          <a:xfrm>
            <a:off x="111576" y="2013046"/>
            <a:ext cx="2590800" cy="1413000"/>
          </a:xfrm>
          <a:prstGeom prst="rect">
            <a:avLst/>
          </a:prstGeom>
          <a:noFill/>
          <a:ln w="9525" cap="flat" cmpd="sng">
            <a:solidFill>
              <a:srgbClr val="C1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64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Equal Population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Federal</a:t>
            </a:r>
            <a:r>
              <a:rPr lang="en-US" sz="6400" dirty="0">
                <a:solidFill>
                  <a:srgbClr val="002060"/>
                </a:solidFill>
              </a:rPr>
              <a:t> </a:t>
            </a:r>
            <a:r>
              <a:rPr lang="en-US" sz="6400" b="1" dirty="0">
                <a:solidFill>
                  <a:srgbClr val="002060"/>
                </a:solidFill>
              </a:rPr>
              <a:t>Voting Rights Act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No Racial Gerrymandering</a:t>
            </a:r>
            <a:endParaRPr sz="6400" dirty="0">
              <a:solidFill>
                <a:srgbClr val="002060"/>
              </a:solidFill>
            </a:endParaRPr>
          </a:p>
          <a:p>
            <a:pPr marL="640080" lvl="1" indent="-175641" algn="l" rtl="0">
              <a:spcBef>
                <a:spcPts val="550"/>
              </a:spcBef>
              <a:spcAft>
                <a:spcPts val="0"/>
              </a:spcAft>
              <a:buSzPct val="70000"/>
              <a:buNone/>
            </a:pPr>
            <a:endParaRPr sz="2400" dirty="0"/>
          </a:p>
        </p:txBody>
      </p:sp>
      <p:sp>
        <p:nvSpPr>
          <p:cNvPr id="139" name="Google Shape;139;p3"/>
          <p:cNvSpPr txBox="1">
            <a:spLocks noGrp="1"/>
          </p:cNvSpPr>
          <p:nvPr>
            <p:ph type="body" idx="4294967295"/>
          </p:nvPr>
        </p:nvSpPr>
        <p:spPr>
          <a:xfrm>
            <a:off x="6025200" y="1983575"/>
            <a:ext cx="3007200" cy="3892800"/>
          </a:xfrm>
          <a:prstGeom prst="rect">
            <a:avLst/>
          </a:prstGeom>
          <a:noFill/>
          <a:ln w="9525" cap="flat" cmpd="sng">
            <a:solidFill>
              <a:srgbClr val="AFC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Minimize voters shifted to different election years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Respect voters’ choices / continuity in office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Future population growth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Preserving the core of existing districts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11576" y="1368522"/>
            <a:ext cx="2590800" cy="639900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1. Federal Laws</a:t>
            </a:r>
            <a:endParaRPr sz="1800" dirty="0"/>
          </a:p>
        </p:txBody>
      </p:sp>
      <p:sp>
        <p:nvSpPr>
          <p:cNvPr id="141" name="Google Shape;141;p3"/>
          <p:cNvSpPr txBox="1"/>
          <p:nvPr/>
        </p:nvSpPr>
        <p:spPr>
          <a:xfrm>
            <a:off x="2842875" y="1368525"/>
            <a:ext cx="3039600" cy="639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2. California Criteria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for Cities</a:t>
            </a:r>
            <a:endParaRPr sz="1800" dirty="0"/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25" y="4247200"/>
            <a:ext cx="2457125" cy="162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"/>
          <p:cNvSpPr txBox="1"/>
          <p:nvPr/>
        </p:nvSpPr>
        <p:spPr>
          <a:xfrm>
            <a:off x="2857788" y="1983575"/>
            <a:ext cx="3009600" cy="3892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9144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Geographically contiguous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Undivided neighborhoods and “communities of interest” 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(Socio-economic geographic areas that should be kept together)</a:t>
            </a:r>
            <a:endParaRPr sz="1450" b="0" i="0" u="none" strike="noStrike" cap="none" dirty="0">
              <a:solidFill>
                <a:srgbClr val="00206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Easily identifiable boundaries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Compact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(Do not bypass one group of people to get to a more distant group of people)</a:t>
            </a:r>
            <a:endParaRPr sz="1450" dirty="0">
              <a:solidFill>
                <a:srgbClr val="002060"/>
              </a:solidFill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endParaRPr lang="en-US"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r>
              <a:rPr lang="en-US" sz="1600" b="1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Prohibited:</a:t>
            </a:r>
            <a:endParaRPr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en-US" sz="1450" b="0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“Shall not favor or discriminate against a political party.”</a:t>
            </a:r>
            <a:endParaRPr sz="1450" b="0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6022937" y="1368525"/>
            <a:ext cx="3007200" cy="6399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3. Other Traditional Redistricting Principles</a:t>
            </a:r>
            <a:endParaRPr sz="1800"/>
          </a:p>
        </p:txBody>
      </p:sp>
      <p:sp>
        <p:nvSpPr>
          <p:cNvPr id="146" name="Google Shape;146;p3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cxnSp>
        <p:nvCxnSpPr>
          <p:cNvPr id="147" name="Google Shape;147;p3"/>
          <p:cNvCxnSpPr/>
          <p:nvPr/>
        </p:nvCxnSpPr>
        <p:spPr>
          <a:xfrm>
            <a:off x="3057000" y="9009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F772203-E04B-4ED9-85FB-B3633530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Redistricting Rules and Goals</a:t>
            </a:r>
            <a:endParaRPr lang="en-US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Proposed Map 105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928419"/>
            <a:ext cx="7467599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2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139336" y="-11324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Key Dates and Next Steps</a:t>
            </a:r>
            <a:endParaRPr sz="4000" dirty="0"/>
          </a:p>
        </p:txBody>
      </p:sp>
      <p:sp>
        <p:nvSpPr>
          <p:cNvPr id="259" name="Google Shape;259;p1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cxnSp>
        <p:nvCxnSpPr>
          <p:cNvPr id="260" name="Google Shape;260;p14"/>
          <p:cNvCxnSpPr/>
          <p:nvPr/>
        </p:nvCxnSpPr>
        <p:spPr>
          <a:xfrm>
            <a:off x="2971800" y="972526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F9733D-C906-40D5-8685-B6048167B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3382"/>
              </p:ext>
            </p:extLst>
          </p:nvPr>
        </p:nvGraphicFramePr>
        <p:xfrm>
          <a:off x="256636" y="1143000"/>
          <a:ext cx="8610600" cy="340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316">
                  <a:extLst>
                    <a:ext uri="{9D8B030D-6E8A-4147-A177-3AD203B41FA5}">
                      <a16:colId xmlns:a16="http://schemas.microsoft.com/office/drawing/2014/main" val="2034204790"/>
                    </a:ext>
                  </a:extLst>
                </a:gridCol>
                <a:gridCol w="6300284">
                  <a:extLst>
                    <a:ext uri="{9D8B030D-6E8A-4147-A177-3AD203B41FA5}">
                      <a16:colId xmlns:a16="http://schemas.microsoft.com/office/drawing/2014/main" val="819536076"/>
                    </a:ext>
                  </a:extLst>
                </a:gridCol>
              </a:tblGrid>
              <a:tr h="58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August/September 2021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Redistricting data available. Census data released in mid-August. California released prisoner-adjusted data late September.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817593001"/>
                  </a:ext>
                </a:extLst>
              </a:tr>
              <a:tr h="582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18,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Workshop (counts as a hearing for AB 849 requirements)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112352346"/>
                  </a:ext>
                </a:extLst>
              </a:tr>
              <a:tr h="18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13,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Public Hearing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29293128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 1, 2022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28383539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 15,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Ordinance introduction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3191566694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 5,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Ordinance adoption hearing. Must be completed no later than April 17, 2022.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41667702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April 17, 2022 (E-205) 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City deadline to adopt and submit map to Registrar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829490606"/>
                  </a:ext>
                </a:extLst>
              </a:tr>
              <a:tr h="184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November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2022 Election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99171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0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Remainder of This Evening’s Hearing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D347E9-601C-40EC-A679-8685A727C11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685800" y="990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Questions regarding the presentation?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Review of draft map and public testimony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Consideration of 1</a:t>
            </a:r>
            <a:r>
              <a:rPr lang="en-US" sz="3200" baseline="30000" dirty="0"/>
              <a:t>st</a:t>
            </a:r>
            <a:r>
              <a:rPr lang="en-US" sz="3200" dirty="0"/>
              <a:t> reading of adoption ordinance.</a:t>
            </a:r>
          </a:p>
          <a:p>
            <a:pPr marL="0" indent="0">
              <a:buNone/>
            </a:pPr>
            <a:endParaRPr lang="en-US" sz="3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BF0000"/>
              </a:buClr>
              <a:buSzPct val="6000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61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B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9610</TotalTime>
  <Words>316</Words>
  <Application>Microsoft Office PowerPoint</Application>
  <PresentationFormat>On-screen Show (4:3)</PresentationFormat>
  <Paragraphs>65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EB Garamond</vt:lpstr>
      <vt:lpstr>Garamond</vt:lpstr>
      <vt:lpstr>Noto Sans Symbols</vt:lpstr>
      <vt:lpstr>Tw Cen MT</vt:lpstr>
      <vt:lpstr>Twentieth Century</vt:lpstr>
      <vt:lpstr>Wingdings</vt:lpstr>
      <vt:lpstr>Wingdings 2</vt:lpstr>
      <vt:lpstr>Median</vt:lpstr>
      <vt:lpstr>City of West Covina Redistricting 2021 Public Hearing #4</vt:lpstr>
      <vt:lpstr>Tonight’s Agenda</vt:lpstr>
      <vt:lpstr>Ordinance Introduction Hearing</vt:lpstr>
      <vt:lpstr>Redistricting Rules and Goals</vt:lpstr>
      <vt:lpstr>Proposed Map 105</vt:lpstr>
      <vt:lpstr>Key Dates and Next Steps</vt:lpstr>
      <vt:lpstr>Remainder of This Evening’s Hearing</vt:lpstr>
    </vt:vector>
  </TitlesOfParts>
  <Company>Claremont McKenna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NDC Presentation</dc:title>
  <dc:creator>Douglas Johnson</dc:creator>
  <cp:lastModifiedBy>Jeff Simonetti</cp:lastModifiedBy>
  <cp:revision>461</cp:revision>
  <cp:lastPrinted>2017-05-23T05:26:42Z</cp:lastPrinted>
  <dcterms:created xsi:type="dcterms:W3CDTF">2011-05-19T00:29:13Z</dcterms:created>
  <dcterms:modified xsi:type="dcterms:W3CDTF">2022-03-15T16:06:52Z</dcterms:modified>
</cp:coreProperties>
</file>